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0" r:id="rId2"/>
    <p:sldId id="300" r:id="rId3"/>
    <p:sldId id="295" r:id="rId4"/>
    <p:sldId id="261" r:id="rId5"/>
    <p:sldId id="301" r:id="rId6"/>
    <p:sldId id="302" r:id="rId7"/>
    <p:sldId id="303" r:id="rId8"/>
    <p:sldId id="304" r:id="rId9"/>
    <p:sldId id="307" r:id="rId10"/>
    <p:sldId id="308" r:id="rId11"/>
    <p:sldId id="256" r:id="rId12"/>
    <p:sldId id="271" r:id="rId13"/>
    <p:sldId id="257" r:id="rId14"/>
    <p:sldId id="286" r:id="rId15"/>
    <p:sldId id="290" r:id="rId16"/>
    <p:sldId id="291" r:id="rId17"/>
    <p:sldId id="292" r:id="rId18"/>
    <p:sldId id="293" r:id="rId19"/>
    <p:sldId id="297" r:id="rId20"/>
    <p:sldId id="287" r:id="rId21"/>
    <p:sldId id="299" r:id="rId22"/>
    <p:sldId id="280" r:id="rId23"/>
    <p:sldId id="305" r:id="rId24"/>
    <p:sldId id="306" r:id="rId25"/>
    <p:sldId id="281" r:id="rId26"/>
    <p:sldId id="294" r:id="rId27"/>
    <p:sldId id="276" r:id="rId28"/>
    <p:sldId id="275" r:id="rId29"/>
    <p:sldId id="268" r:id="rId30"/>
    <p:sldId id="298" r:id="rId31"/>
    <p:sldId id="288" r:id="rId32"/>
    <p:sldId id="296" r:id="rId33"/>
    <p:sldId id="289" r:id="rId34"/>
    <p:sldId id="285" r:id="rId35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13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B52C5-D94C-41FB-9DEE-843733978721}" type="datetimeFigureOut">
              <a:rPr lang="nb-NO" smtClean="0"/>
              <a:pPr/>
              <a:t>09.06.2018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D4B61-3326-4BA5-8559-AAFEEA7EC22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718087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81591-7265-4F3A-B66C-38E8C5FF6CAE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167949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81591-7265-4F3A-B66C-38E8C5FF6CAE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794884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8578-CEB6-42F0-BFC2-13A3FAE2DB44}" type="datetimeFigureOut">
              <a:rPr lang="nb-NO" smtClean="0"/>
              <a:pPr/>
              <a:t>09.06.2018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22F4-4B9C-40A9-A5F0-668CADF8274F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8578-CEB6-42F0-BFC2-13A3FAE2DB44}" type="datetimeFigureOut">
              <a:rPr lang="nb-NO" smtClean="0"/>
              <a:pPr/>
              <a:t>09.06.2018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22F4-4B9C-40A9-A5F0-668CADF8274F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8578-CEB6-42F0-BFC2-13A3FAE2DB44}" type="datetimeFigureOut">
              <a:rPr lang="nb-NO" smtClean="0"/>
              <a:pPr/>
              <a:t>09.06.2018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22F4-4B9C-40A9-A5F0-668CADF8274F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8578-CEB6-42F0-BFC2-13A3FAE2DB44}" type="datetimeFigureOut">
              <a:rPr lang="nb-NO" smtClean="0"/>
              <a:pPr/>
              <a:t>09.06.2018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22F4-4B9C-40A9-A5F0-668CADF8274F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8578-CEB6-42F0-BFC2-13A3FAE2DB44}" type="datetimeFigureOut">
              <a:rPr lang="nb-NO" smtClean="0"/>
              <a:pPr/>
              <a:t>09.06.2018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22F4-4B9C-40A9-A5F0-668CADF8274F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8578-CEB6-42F0-BFC2-13A3FAE2DB44}" type="datetimeFigureOut">
              <a:rPr lang="nb-NO" smtClean="0"/>
              <a:pPr/>
              <a:t>09.06.2018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22F4-4B9C-40A9-A5F0-668CADF8274F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8578-CEB6-42F0-BFC2-13A3FAE2DB44}" type="datetimeFigureOut">
              <a:rPr lang="nb-NO" smtClean="0"/>
              <a:pPr/>
              <a:t>09.06.2018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22F4-4B9C-40A9-A5F0-668CADF8274F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8578-CEB6-42F0-BFC2-13A3FAE2DB44}" type="datetimeFigureOut">
              <a:rPr lang="nb-NO" smtClean="0"/>
              <a:pPr/>
              <a:t>09.06.2018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22F4-4B9C-40A9-A5F0-668CADF8274F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8578-CEB6-42F0-BFC2-13A3FAE2DB44}" type="datetimeFigureOut">
              <a:rPr lang="nb-NO" smtClean="0"/>
              <a:pPr/>
              <a:t>09.06.2018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22F4-4B9C-40A9-A5F0-668CADF8274F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8578-CEB6-42F0-BFC2-13A3FAE2DB44}" type="datetimeFigureOut">
              <a:rPr lang="nb-NO" smtClean="0"/>
              <a:pPr/>
              <a:t>09.06.2018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22F4-4B9C-40A9-A5F0-668CADF8274F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8578-CEB6-42F0-BFC2-13A3FAE2DB44}" type="datetimeFigureOut">
              <a:rPr lang="nb-NO" smtClean="0"/>
              <a:pPr/>
              <a:t>09.06.2018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22F4-4B9C-40A9-A5F0-668CADF8274F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58578-CEB6-42F0-BFC2-13A3FAE2DB44}" type="datetimeFigureOut">
              <a:rPr lang="nb-NO" smtClean="0"/>
              <a:pPr/>
              <a:t>09.06.2018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922F4-4B9C-40A9-A5F0-668CADF8274F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tu.no/incoming/2012/08/23/1200007722.jpg/ALTERNATES/w1920/1200007722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perb.helmers/videos/405255449941163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1583668" y="1700808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800" dirty="0"/>
              <a:t>Vårt syn på planene for</a:t>
            </a:r>
          </a:p>
          <a:p>
            <a:pPr algn="ctr"/>
            <a:r>
              <a:rPr lang="nb-NO" sz="4800" dirty="0"/>
              <a:t>vindkraftutbygging i Nord-Odal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nip ett hjørne i rektangel 3"/>
          <p:cNvSpPr/>
          <p:nvPr/>
        </p:nvSpPr>
        <p:spPr>
          <a:xfrm rot="10800000">
            <a:off x="5868140" y="4480339"/>
            <a:ext cx="3275855" cy="1180263"/>
          </a:xfrm>
          <a:prstGeom prst="snip1Rect">
            <a:avLst>
              <a:gd name="adj" fmla="val 50000"/>
            </a:avLst>
          </a:prstGeom>
          <a:solidFill>
            <a:schemeClr val="tx2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28" name="Picture 4" descr="C:\Users\Public\Pictures\Vindkraft\2013_04 Lista Vindkraftverk\Vindturbin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40180"/>
            <a:ext cx="814338" cy="138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ktangel 60"/>
          <p:cNvSpPr/>
          <p:nvPr/>
        </p:nvSpPr>
        <p:spPr>
          <a:xfrm rot="5400000">
            <a:off x="3491880" y="-1126356"/>
            <a:ext cx="2088234" cy="915108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89000"/>
                </a:schemeClr>
              </a:gs>
              <a:gs pos="100000">
                <a:srgbClr val="FFFFFF">
                  <a:alpha val="3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Rektangel 2"/>
          <p:cNvSpPr/>
          <p:nvPr/>
        </p:nvSpPr>
        <p:spPr>
          <a:xfrm>
            <a:off x="107504" y="116632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i="1" dirty="0">
                <a:solidFill>
                  <a:srgbClr val="376092"/>
                </a:solidFill>
              </a:rPr>
              <a:t>Forplantning av støy fra lydkilder 100 m over bakken</a:t>
            </a:r>
          </a:p>
        </p:txBody>
      </p:sp>
      <p:sp>
        <p:nvSpPr>
          <p:cNvPr id="9" name="Bue 8"/>
          <p:cNvSpPr/>
          <p:nvPr/>
        </p:nvSpPr>
        <p:spPr>
          <a:xfrm rot="16200000">
            <a:off x="3207984" y="2540260"/>
            <a:ext cx="1557901" cy="2034226"/>
          </a:xfrm>
          <a:prstGeom prst="arc">
            <a:avLst>
              <a:gd name="adj1" fmla="val 11721447"/>
              <a:gd name="adj2" fmla="val 984653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Bue 13"/>
          <p:cNvSpPr/>
          <p:nvPr/>
        </p:nvSpPr>
        <p:spPr>
          <a:xfrm rot="16200000">
            <a:off x="2915817" y="2032068"/>
            <a:ext cx="2448271" cy="3168350"/>
          </a:xfrm>
          <a:prstGeom prst="arc">
            <a:avLst>
              <a:gd name="adj1" fmla="val 13866126"/>
              <a:gd name="adj2" fmla="val 753425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35" name="Rektangel 1034"/>
          <p:cNvSpPr/>
          <p:nvPr/>
        </p:nvSpPr>
        <p:spPr>
          <a:xfrm>
            <a:off x="0" y="4336324"/>
            <a:ext cx="5684670" cy="21602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Markoverflate, Fjellplatå</a:t>
            </a:r>
          </a:p>
        </p:txBody>
      </p:sp>
      <p:sp>
        <p:nvSpPr>
          <p:cNvPr id="2" name="Bue 1"/>
          <p:cNvSpPr/>
          <p:nvPr/>
        </p:nvSpPr>
        <p:spPr>
          <a:xfrm rot="17750248">
            <a:off x="4127579" y="2252775"/>
            <a:ext cx="2091042" cy="5603578"/>
          </a:xfrm>
          <a:prstGeom prst="arc">
            <a:avLst>
              <a:gd name="adj1" fmla="val 17551213"/>
              <a:gd name="adj2" fmla="val 4662266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Bue 16"/>
          <p:cNvSpPr/>
          <p:nvPr/>
        </p:nvSpPr>
        <p:spPr>
          <a:xfrm rot="15186361">
            <a:off x="4739646" y="999534"/>
            <a:ext cx="2091042" cy="5406031"/>
          </a:xfrm>
          <a:prstGeom prst="arc">
            <a:avLst>
              <a:gd name="adj1" fmla="val 17551213"/>
              <a:gd name="adj2" fmla="val 3956148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Bue 17"/>
          <p:cNvSpPr/>
          <p:nvPr/>
        </p:nvSpPr>
        <p:spPr>
          <a:xfrm rot="17266840">
            <a:off x="4051525" y="2162294"/>
            <a:ext cx="2949458" cy="5967437"/>
          </a:xfrm>
          <a:prstGeom prst="arc">
            <a:avLst>
              <a:gd name="adj1" fmla="val 17638723"/>
              <a:gd name="adj2" fmla="val 4905594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Bue 18"/>
          <p:cNvSpPr/>
          <p:nvPr/>
        </p:nvSpPr>
        <p:spPr>
          <a:xfrm rot="15885530">
            <a:off x="7702943" y="4684552"/>
            <a:ext cx="2091042" cy="2656686"/>
          </a:xfrm>
          <a:prstGeom prst="arc">
            <a:avLst>
              <a:gd name="adj1" fmla="val 17647998"/>
              <a:gd name="adj2" fmla="val 1682765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Bue 19"/>
          <p:cNvSpPr/>
          <p:nvPr/>
        </p:nvSpPr>
        <p:spPr>
          <a:xfrm rot="7759122">
            <a:off x="2072998" y="656801"/>
            <a:ext cx="2091042" cy="3161836"/>
          </a:xfrm>
          <a:prstGeom prst="arc">
            <a:avLst>
              <a:gd name="adj1" fmla="val 17551213"/>
              <a:gd name="adj2" fmla="val 3944525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Bue 20"/>
          <p:cNvSpPr/>
          <p:nvPr/>
        </p:nvSpPr>
        <p:spPr>
          <a:xfrm rot="6069132">
            <a:off x="1843716" y="1442212"/>
            <a:ext cx="2091042" cy="2577712"/>
          </a:xfrm>
          <a:prstGeom prst="arc">
            <a:avLst>
              <a:gd name="adj1" fmla="val 17940202"/>
              <a:gd name="adj2" fmla="val 3810153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Bue 25"/>
          <p:cNvSpPr/>
          <p:nvPr/>
        </p:nvSpPr>
        <p:spPr>
          <a:xfrm rot="3520440">
            <a:off x="7445530" y="4133988"/>
            <a:ext cx="1643891" cy="160458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Bue 26"/>
          <p:cNvSpPr/>
          <p:nvPr/>
        </p:nvSpPr>
        <p:spPr>
          <a:xfrm rot="4338330">
            <a:off x="5311952" y="3912872"/>
            <a:ext cx="1643891" cy="1604580"/>
          </a:xfrm>
          <a:prstGeom prst="arc">
            <a:avLst>
              <a:gd name="adj1" fmla="val 16200000"/>
              <a:gd name="adj2" fmla="val 196957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Bue 27"/>
          <p:cNvSpPr/>
          <p:nvPr/>
        </p:nvSpPr>
        <p:spPr>
          <a:xfrm rot="4259993">
            <a:off x="5661720" y="3924328"/>
            <a:ext cx="1643891" cy="1604580"/>
          </a:xfrm>
          <a:prstGeom prst="arc">
            <a:avLst>
              <a:gd name="adj1" fmla="val 16200000"/>
              <a:gd name="adj2" fmla="val 2050456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Bue 28"/>
          <p:cNvSpPr/>
          <p:nvPr/>
        </p:nvSpPr>
        <p:spPr>
          <a:xfrm rot="3520440">
            <a:off x="6332860" y="4110094"/>
            <a:ext cx="1643891" cy="160458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Bue 29"/>
          <p:cNvSpPr/>
          <p:nvPr/>
        </p:nvSpPr>
        <p:spPr>
          <a:xfrm rot="3520440">
            <a:off x="6719903" y="4142984"/>
            <a:ext cx="1643891" cy="160458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Bue 30"/>
          <p:cNvSpPr/>
          <p:nvPr/>
        </p:nvSpPr>
        <p:spPr>
          <a:xfrm rot="3520440">
            <a:off x="7144159" y="4142985"/>
            <a:ext cx="1643891" cy="160458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Bue 31"/>
          <p:cNvSpPr/>
          <p:nvPr/>
        </p:nvSpPr>
        <p:spPr>
          <a:xfrm rot="4094561">
            <a:off x="6012610" y="4018752"/>
            <a:ext cx="1643891" cy="160458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Bue 42"/>
          <p:cNvSpPr/>
          <p:nvPr/>
        </p:nvSpPr>
        <p:spPr>
          <a:xfrm rot="12461220">
            <a:off x="3958142" y="1240105"/>
            <a:ext cx="2091042" cy="3452119"/>
          </a:xfrm>
          <a:prstGeom prst="arc">
            <a:avLst>
              <a:gd name="adj1" fmla="val 18465301"/>
              <a:gd name="adj2" fmla="val 2470273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3" name="Bue 62"/>
          <p:cNvSpPr/>
          <p:nvPr/>
        </p:nvSpPr>
        <p:spPr>
          <a:xfrm rot="16618788">
            <a:off x="8748851" y="4697587"/>
            <a:ext cx="1689390" cy="2656686"/>
          </a:xfrm>
          <a:prstGeom prst="arc">
            <a:avLst>
              <a:gd name="adj1" fmla="val 17075694"/>
              <a:gd name="adj2" fmla="val 19540766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Rektangel 36"/>
          <p:cNvSpPr/>
          <p:nvPr/>
        </p:nvSpPr>
        <p:spPr>
          <a:xfrm>
            <a:off x="6495008" y="5632468"/>
            <a:ext cx="2645212" cy="23675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Dalbunn</a:t>
            </a:r>
          </a:p>
        </p:txBody>
      </p:sp>
      <p:sp>
        <p:nvSpPr>
          <p:cNvPr id="38" name="Rektangel 37"/>
          <p:cNvSpPr/>
          <p:nvPr/>
        </p:nvSpPr>
        <p:spPr>
          <a:xfrm rot="3234722">
            <a:off x="5230129" y="4969125"/>
            <a:ext cx="1723829" cy="25858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0" name="Bue 39"/>
          <p:cNvSpPr/>
          <p:nvPr/>
        </p:nvSpPr>
        <p:spPr>
          <a:xfrm rot="6257185">
            <a:off x="4962142" y="3448421"/>
            <a:ext cx="1643891" cy="1604580"/>
          </a:xfrm>
          <a:prstGeom prst="arc">
            <a:avLst>
              <a:gd name="adj1" fmla="val 16200000"/>
              <a:gd name="adj2" fmla="val 19023779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5" name="Gruppe 24"/>
          <p:cNvGrpSpPr/>
          <p:nvPr/>
        </p:nvGrpSpPr>
        <p:grpSpPr>
          <a:xfrm>
            <a:off x="6604651" y="5351667"/>
            <a:ext cx="297514" cy="280801"/>
            <a:chOff x="7154805" y="5949280"/>
            <a:chExt cx="351264" cy="423416"/>
          </a:xfrm>
        </p:grpSpPr>
        <p:cxnSp>
          <p:nvCxnSpPr>
            <p:cNvPr id="7" name="Rett linje 6"/>
            <p:cNvCxnSpPr/>
            <p:nvPr/>
          </p:nvCxnSpPr>
          <p:spPr>
            <a:xfrm flipV="1">
              <a:off x="7154805" y="5949280"/>
              <a:ext cx="175363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tt linje 43"/>
            <p:cNvCxnSpPr/>
            <p:nvPr/>
          </p:nvCxnSpPr>
          <p:spPr>
            <a:xfrm flipH="1" flipV="1">
              <a:off x="7330168" y="5949280"/>
              <a:ext cx="175901" cy="1482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tt linje 47"/>
            <p:cNvCxnSpPr/>
            <p:nvPr/>
          </p:nvCxnSpPr>
          <p:spPr>
            <a:xfrm flipH="1" flipV="1">
              <a:off x="7215975" y="6072088"/>
              <a:ext cx="1" cy="3006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ett linje 48"/>
            <p:cNvCxnSpPr/>
            <p:nvPr/>
          </p:nvCxnSpPr>
          <p:spPr>
            <a:xfrm>
              <a:off x="7215976" y="6368216"/>
              <a:ext cx="245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/>
            <p:cNvCxnSpPr/>
            <p:nvPr/>
          </p:nvCxnSpPr>
          <p:spPr>
            <a:xfrm flipH="1" flipV="1">
              <a:off x="7452319" y="6072088"/>
              <a:ext cx="1" cy="3006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e 55"/>
          <p:cNvGrpSpPr/>
          <p:nvPr/>
        </p:nvGrpSpPr>
        <p:grpSpPr>
          <a:xfrm>
            <a:off x="7965152" y="5351667"/>
            <a:ext cx="263313" cy="280801"/>
            <a:chOff x="7154805" y="5949280"/>
            <a:chExt cx="351264" cy="423416"/>
          </a:xfrm>
        </p:grpSpPr>
        <p:cxnSp>
          <p:nvCxnSpPr>
            <p:cNvPr id="57" name="Rett linje 56"/>
            <p:cNvCxnSpPr/>
            <p:nvPr/>
          </p:nvCxnSpPr>
          <p:spPr>
            <a:xfrm flipV="1">
              <a:off x="7154805" y="5949280"/>
              <a:ext cx="175363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/>
            <p:cNvCxnSpPr/>
            <p:nvPr/>
          </p:nvCxnSpPr>
          <p:spPr>
            <a:xfrm flipH="1" flipV="1">
              <a:off x="7330168" y="5949280"/>
              <a:ext cx="175901" cy="1482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/>
            <p:cNvCxnSpPr/>
            <p:nvPr/>
          </p:nvCxnSpPr>
          <p:spPr>
            <a:xfrm flipH="1" flipV="1">
              <a:off x="7215975" y="6072088"/>
              <a:ext cx="1" cy="3006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ett linje 61"/>
            <p:cNvCxnSpPr/>
            <p:nvPr/>
          </p:nvCxnSpPr>
          <p:spPr>
            <a:xfrm>
              <a:off x="7215976" y="6368216"/>
              <a:ext cx="245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/>
            <p:cNvCxnSpPr/>
            <p:nvPr/>
          </p:nvCxnSpPr>
          <p:spPr>
            <a:xfrm flipH="1" flipV="1">
              <a:off x="7452319" y="6072088"/>
              <a:ext cx="1" cy="3006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e 53"/>
          <p:cNvGrpSpPr/>
          <p:nvPr/>
        </p:nvGrpSpPr>
        <p:grpSpPr>
          <a:xfrm>
            <a:off x="1538182" y="4092688"/>
            <a:ext cx="297514" cy="233047"/>
            <a:chOff x="7154805" y="5949280"/>
            <a:chExt cx="351264" cy="423416"/>
          </a:xfrm>
        </p:grpSpPr>
        <p:cxnSp>
          <p:nvCxnSpPr>
            <p:cNvPr id="61" name="Rett linje 60"/>
            <p:cNvCxnSpPr/>
            <p:nvPr/>
          </p:nvCxnSpPr>
          <p:spPr>
            <a:xfrm flipV="1">
              <a:off x="7154805" y="5949280"/>
              <a:ext cx="175363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/>
            <p:cNvCxnSpPr/>
            <p:nvPr/>
          </p:nvCxnSpPr>
          <p:spPr>
            <a:xfrm flipH="1" flipV="1">
              <a:off x="7330168" y="5949280"/>
              <a:ext cx="175901" cy="1482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tt linje 66"/>
            <p:cNvCxnSpPr/>
            <p:nvPr/>
          </p:nvCxnSpPr>
          <p:spPr>
            <a:xfrm flipH="1" flipV="1">
              <a:off x="7215975" y="6072088"/>
              <a:ext cx="1" cy="3006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ett linje 67"/>
            <p:cNvCxnSpPr/>
            <p:nvPr/>
          </p:nvCxnSpPr>
          <p:spPr>
            <a:xfrm>
              <a:off x="7215976" y="6368216"/>
              <a:ext cx="245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Rett linje 68"/>
            <p:cNvCxnSpPr/>
            <p:nvPr/>
          </p:nvCxnSpPr>
          <p:spPr>
            <a:xfrm flipH="1" flipV="1">
              <a:off x="7452319" y="6072088"/>
              <a:ext cx="1" cy="3006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kstSylinder 59"/>
          <p:cNvSpPr txBox="1"/>
          <p:nvPr/>
        </p:nvSpPr>
        <p:spPr>
          <a:xfrm>
            <a:off x="7948880" y="5335144"/>
            <a:ext cx="22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D</a:t>
            </a:r>
          </a:p>
        </p:txBody>
      </p:sp>
      <p:sp>
        <p:nvSpPr>
          <p:cNvPr id="65" name="TekstSylinder 64"/>
          <p:cNvSpPr txBox="1"/>
          <p:nvPr/>
        </p:nvSpPr>
        <p:spPr>
          <a:xfrm>
            <a:off x="6588224" y="5335144"/>
            <a:ext cx="22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C</a:t>
            </a:r>
          </a:p>
        </p:txBody>
      </p:sp>
      <p:sp>
        <p:nvSpPr>
          <p:cNvPr id="71" name="TekstSylinder 70"/>
          <p:cNvSpPr txBox="1"/>
          <p:nvPr/>
        </p:nvSpPr>
        <p:spPr>
          <a:xfrm>
            <a:off x="5148064" y="1036730"/>
            <a:ext cx="3995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Medvinds krummes </a:t>
            </a:r>
            <a:r>
              <a:rPr lang="nb-NO" dirty="0" err="1"/>
              <a:t>lydbanene</a:t>
            </a:r>
            <a:r>
              <a:rPr lang="nb-NO" dirty="0"/>
              <a:t> nedover. Ved termiske inversjoner </a:t>
            </a:r>
            <a:r>
              <a:rPr lang="nb-NO" b="1" dirty="0"/>
              <a:t>«fanges» </a:t>
            </a:r>
            <a:r>
              <a:rPr lang="nb-NO" dirty="0"/>
              <a:t>lyden i et luftlag ved bakken.</a:t>
            </a:r>
          </a:p>
        </p:txBody>
      </p:sp>
      <p:sp>
        <p:nvSpPr>
          <p:cNvPr id="72" name="TekstSylinder 71"/>
          <p:cNvSpPr txBox="1"/>
          <p:nvPr/>
        </p:nvSpPr>
        <p:spPr>
          <a:xfrm>
            <a:off x="899593" y="1025697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I motvind krummes lydbanen oppover og lyden </a:t>
            </a:r>
            <a:r>
              <a:rPr lang="nb-NO" b="1" dirty="0"/>
              <a:t>«forsvinner»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2045081" y="-2026621"/>
            <a:ext cx="3484490" cy="6463733"/>
            <a:chOff x="-2045081" y="-2353125"/>
            <a:chExt cx="3484490" cy="6463733"/>
          </a:xfrm>
        </p:grpSpPr>
        <p:sp>
          <p:nvSpPr>
            <p:cNvPr id="73" name="Bue 72"/>
            <p:cNvSpPr/>
            <p:nvPr/>
          </p:nvSpPr>
          <p:spPr>
            <a:xfrm rot="4474346">
              <a:off x="-3611824" y="-786382"/>
              <a:ext cx="6463733" cy="3330247"/>
            </a:xfrm>
            <a:prstGeom prst="arc">
              <a:avLst>
                <a:gd name="adj1" fmla="val 19129883"/>
                <a:gd name="adj2" fmla="val 20770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74" name="Rett linje 73"/>
            <p:cNvCxnSpPr/>
            <p:nvPr/>
          </p:nvCxnSpPr>
          <p:spPr>
            <a:xfrm>
              <a:off x="251520" y="2060848"/>
              <a:ext cx="18285" cy="1944214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ett linje 74"/>
            <p:cNvCxnSpPr>
              <a:endCxn id="73" idx="0"/>
            </p:cNvCxnSpPr>
            <p:nvPr/>
          </p:nvCxnSpPr>
          <p:spPr>
            <a:xfrm>
              <a:off x="251520" y="2060848"/>
              <a:ext cx="1187889" cy="17719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Rett linje 75"/>
            <p:cNvCxnSpPr/>
            <p:nvPr/>
          </p:nvCxnSpPr>
          <p:spPr>
            <a:xfrm flipV="1">
              <a:off x="269805" y="2273754"/>
              <a:ext cx="1157900" cy="3118"/>
            </a:xfrm>
            <a:prstGeom prst="line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ett linje 76"/>
            <p:cNvCxnSpPr/>
            <p:nvPr/>
          </p:nvCxnSpPr>
          <p:spPr>
            <a:xfrm>
              <a:off x="269805" y="2924944"/>
              <a:ext cx="1030041" cy="0"/>
            </a:xfrm>
            <a:prstGeom prst="line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ett linje 77"/>
            <p:cNvCxnSpPr/>
            <p:nvPr/>
          </p:nvCxnSpPr>
          <p:spPr>
            <a:xfrm>
              <a:off x="269805" y="3212976"/>
              <a:ext cx="947948" cy="2"/>
            </a:xfrm>
            <a:prstGeom prst="line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Rett linje 78"/>
            <p:cNvCxnSpPr/>
            <p:nvPr/>
          </p:nvCxnSpPr>
          <p:spPr>
            <a:xfrm>
              <a:off x="269805" y="3501008"/>
              <a:ext cx="773803" cy="0"/>
            </a:xfrm>
            <a:prstGeom prst="line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Rett linje 79"/>
            <p:cNvCxnSpPr/>
            <p:nvPr/>
          </p:nvCxnSpPr>
          <p:spPr>
            <a:xfrm>
              <a:off x="269805" y="2634124"/>
              <a:ext cx="1124970" cy="8148"/>
            </a:xfrm>
            <a:prstGeom prst="line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kstSylinder 80"/>
            <p:cNvSpPr txBox="1"/>
            <p:nvPr/>
          </p:nvSpPr>
          <p:spPr>
            <a:xfrm rot="16200000">
              <a:off x="-946484" y="2807060"/>
              <a:ext cx="20882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b="1" dirty="0"/>
                <a:t>Økende vindhastighet &gt;&gt;</a:t>
              </a:r>
            </a:p>
          </p:txBody>
        </p:sp>
        <p:cxnSp>
          <p:nvCxnSpPr>
            <p:cNvPr id="82" name="Rett linje 81"/>
            <p:cNvCxnSpPr/>
            <p:nvPr/>
          </p:nvCxnSpPr>
          <p:spPr>
            <a:xfrm flipV="1">
              <a:off x="265048" y="3784008"/>
              <a:ext cx="583707" cy="5032"/>
            </a:xfrm>
            <a:prstGeom prst="line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Bue 88"/>
          <p:cNvSpPr/>
          <p:nvPr/>
        </p:nvSpPr>
        <p:spPr>
          <a:xfrm rot="3630884">
            <a:off x="1482815" y="1705773"/>
            <a:ext cx="2091042" cy="3172869"/>
          </a:xfrm>
          <a:prstGeom prst="arc">
            <a:avLst>
              <a:gd name="adj1" fmla="val 18443554"/>
              <a:gd name="adj2" fmla="val 871179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0" name="Bue 89"/>
          <p:cNvSpPr/>
          <p:nvPr/>
        </p:nvSpPr>
        <p:spPr>
          <a:xfrm rot="8629375">
            <a:off x="1778473" y="1407247"/>
            <a:ext cx="2091042" cy="3172869"/>
          </a:xfrm>
          <a:prstGeom prst="arc">
            <a:avLst>
              <a:gd name="adj1" fmla="val 18443554"/>
              <a:gd name="adj2" fmla="val 871179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3" name="Bue 92"/>
          <p:cNvSpPr/>
          <p:nvPr/>
        </p:nvSpPr>
        <p:spPr>
          <a:xfrm rot="6521844">
            <a:off x="4670830" y="3417664"/>
            <a:ext cx="1643891" cy="1604580"/>
          </a:xfrm>
          <a:prstGeom prst="arc">
            <a:avLst>
              <a:gd name="adj1" fmla="val 16200000"/>
              <a:gd name="adj2" fmla="val 17725614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4" name="Bue 93"/>
          <p:cNvSpPr/>
          <p:nvPr/>
        </p:nvSpPr>
        <p:spPr>
          <a:xfrm rot="6097370">
            <a:off x="5246891" y="3503410"/>
            <a:ext cx="1643891" cy="1604580"/>
          </a:xfrm>
          <a:prstGeom prst="arc">
            <a:avLst>
              <a:gd name="adj1" fmla="val 16200000"/>
              <a:gd name="adj2" fmla="val 1989409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5" name="TekstSylinder 70"/>
          <p:cNvSpPr txBox="1"/>
          <p:nvPr/>
        </p:nvSpPr>
        <p:spPr>
          <a:xfrm>
            <a:off x="6604651" y="4552348"/>
            <a:ext cx="2647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Vindskygge + Kjølig Luft =</a:t>
            </a:r>
          </a:p>
          <a:p>
            <a:pPr algn="ctr"/>
            <a:r>
              <a:rPr lang="nb-NO" dirty="0"/>
              <a:t>Stille</a:t>
            </a:r>
          </a:p>
        </p:txBody>
      </p:sp>
      <p:sp>
        <p:nvSpPr>
          <p:cNvPr id="91" name="Rettvinklet trekant 90"/>
          <p:cNvSpPr/>
          <p:nvPr/>
        </p:nvSpPr>
        <p:spPr>
          <a:xfrm>
            <a:off x="1299845" y="3428998"/>
            <a:ext cx="1147919" cy="936106"/>
          </a:xfrm>
          <a:prstGeom prst="rtTriangle">
            <a:avLst/>
          </a:prstGeom>
          <a:solidFill>
            <a:schemeClr val="bg1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/>
          <p:cNvSpPr/>
          <p:nvPr/>
        </p:nvSpPr>
        <p:spPr>
          <a:xfrm>
            <a:off x="8244408" y="5618820"/>
            <a:ext cx="690657" cy="263004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tx1"/>
                </a:solidFill>
              </a:rPr>
              <a:t>Vann</a:t>
            </a:r>
          </a:p>
        </p:txBody>
      </p:sp>
      <p:grpSp>
        <p:nvGrpSpPr>
          <p:cNvPr id="70" name="Gruppe 69"/>
          <p:cNvGrpSpPr/>
          <p:nvPr/>
        </p:nvGrpSpPr>
        <p:grpSpPr>
          <a:xfrm>
            <a:off x="5092483" y="4104667"/>
            <a:ext cx="297514" cy="231657"/>
            <a:chOff x="7154805" y="5949280"/>
            <a:chExt cx="351264" cy="423416"/>
          </a:xfrm>
        </p:grpSpPr>
        <p:cxnSp>
          <p:nvCxnSpPr>
            <p:cNvPr id="83" name="Rett linje 82"/>
            <p:cNvCxnSpPr/>
            <p:nvPr/>
          </p:nvCxnSpPr>
          <p:spPr>
            <a:xfrm flipV="1">
              <a:off x="7154805" y="5949280"/>
              <a:ext cx="175363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Rett linje 85"/>
            <p:cNvCxnSpPr/>
            <p:nvPr/>
          </p:nvCxnSpPr>
          <p:spPr>
            <a:xfrm flipH="1" flipV="1">
              <a:off x="7330168" y="5949280"/>
              <a:ext cx="175901" cy="1482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Rett linje 86"/>
            <p:cNvCxnSpPr/>
            <p:nvPr/>
          </p:nvCxnSpPr>
          <p:spPr>
            <a:xfrm flipH="1" flipV="1">
              <a:off x="7215975" y="6072088"/>
              <a:ext cx="1" cy="3006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Rett linje 87"/>
            <p:cNvCxnSpPr/>
            <p:nvPr/>
          </p:nvCxnSpPr>
          <p:spPr>
            <a:xfrm>
              <a:off x="7215976" y="6368216"/>
              <a:ext cx="245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Rett linje 94"/>
            <p:cNvCxnSpPr/>
            <p:nvPr/>
          </p:nvCxnSpPr>
          <p:spPr>
            <a:xfrm flipH="1" flipV="1">
              <a:off x="7452319" y="6072088"/>
              <a:ext cx="1" cy="3006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kstSylinder 95"/>
          <p:cNvSpPr txBox="1"/>
          <p:nvPr/>
        </p:nvSpPr>
        <p:spPr>
          <a:xfrm>
            <a:off x="5076056" y="4065226"/>
            <a:ext cx="22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B</a:t>
            </a:r>
          </a:p>
        </p:txBody>
      </p:sp>
      <p:sp>
        <p:nvSpPr>
          <p:cNvPr id="5" name="Høyrepil med hakk 4"/>
          <p:cNvSpPr/>
          <p:nvPr/>
        </p:nvSpPr>
        <p:spPr>
          <a:xfrm>
            <a:off x="7154805" y="3008430"/>
            <a:ext cx="1417754" cy="694119"/>
          </a:xfrm>
          <a:prstGeom prst="notched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>
                <a:solidFill>
                  <a:schemeClr val="tx1"/>
                </a:solidFill>
              </a:rPr>
              <a:t>Vind</a:t>
            </a:r>
          </a:p>
        </p:txBody>
      </p:sp>
      <p:grpSp>
        <p:nvGrpSpPr>
          <p:cNvPr id="98" name="Gruppe 97"/>
          <p:cNvGrpSpPr/>
          <p:nvPr/>
        </p:nvGrpSpPr>
        <p:grpSpPr>
          <a:xfrm>
            <a:off x="8917199" y="5360959"/>
            <a:ext cx="263313" cy="280801"/>
            <a:chOff x="7154805" y="5949280"/>
            <a:chExt cx="351264" cy="423416"/>
          </a:xfrm>
        </p:grpSpPr>
        <p:cxnSp>
          <p:nvCxnSpPr>
            <p:cNvPr id="99" name="Rett linje 98"/>
            <p:cNvCxnSpPr/>
            <p:nvPr/>
          </p:nvCxnSpPr>
          <p:spPr>
            <a:xfrm flipV="1">
              <a:off x="7154805" y="5949280"/>
              <a:ext cx="175363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tt linje 99"/>
            <p:cNvCxnSpPr/>
            <p:nvPr/>
          </p:nvCxnSpPr>
          <p:spPr>
            <a:xfrm flipH="1" flipV="1">
              <a:off x="7330168" y="5949280"/>
              <a:ext cx="175901" cy="1482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Rett linje 100"/>
            <p:cNvCxnSpPr/>
            <p:nvPr/>
          </p:nvCxnSpPr>
          <p:spPr>
            <a:xfrm flipH="1" flipV="1">
              <a:off x="7215975" y="6072088"/>
              <a:ext cx="1" cy="3006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ett linje 101"/>
            <p:cNvCxnSpPr/>
            <p:nvPr/>
          </p:nvCxnSpPr>
          <p:spPr>
            <a:xfrm>
              <a:off x="7215976" y="6368216"/>
              <a:ext cx="245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/>
            <p:cNvCxnSpPr/>
            <p:nvPr/>
          </p:nvCxnSpPr>
          <p:spPr>
            <a:xfrm flipH="1" flipV="1">
              <a:off x="7452319" y="6072088"/>
              <a:ext cx="1" cy="3006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TekstSylinder 103"/>
          <p:cNvSpPr txBox="1"/>
          <p:nvPr/>
        </p:nvSpPr>
        <p:spPr>
          <a:xfrm>
            <a:off x="8900927" y="5344436"/>
            <a:ext cx="22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E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>
          <a:xfrm>
            <a:off x="6553200" y="6687610"/>
            <a:ext cx="2133600" cy="365125"/>
          </a:xfrm>
        </p:spPr>
        <p:txBody>
          <a:bodyPr/>
          <a:lstStyle/>
          <a:p>
            <a:fld id="{79161A94-05A6-439C-86B9-0901D47663D1}" type="slidenum">
              <a:rPr lang="nb-NO" smtClean="0"/>
              <a:pPr/>
              <a:t>10</a:t>
            </a:fld>
            <a:endParaRPr lang="nb-NO" dirty="0"/>
          </a:p>
        </p:txBody>
      </p:sp>
      <p:sp>
        <p:nvSpPr>
          <p:cNvPr id="92" name="TekstSylinder 91"/>
          <p:cNvSpPr txBox="1"/>
          <p:nvPr/>
        </p:nvSpPr>
        <p:spPr>
          <a:xfrm>
            <a:off x="1163883" y="3789040"/>
            <a:ext cx="110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Støyskygge</a:t>
            </a:r>
          </a:p>
        </p:txBody>
      </p:sp>
      <p:sp>
        <p:nvSpPr>
          <p:cNvPr id="97" name="TekstSylinder 96"/>
          <p:cNvSpPr txBox="1"/>
          <p:nvPr/>
        </p:nvSpPr>
        <p:spPr>
          <a:xfrm>
            <a:off x="1530643" y="4033639"/>
            <a:ext cx="22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A</a:t>
            </a:r>
          </a:p>
        </p:txBody>
      </p:sp>
      <p:grpSp>
        <p:nvGrpSpPr>
          <p:cNvPr id="8" name="Gruppe 7"/>
          <p:cNvGrpSpPr/>
          <p:nvPr/>
        </p:nvGrpSpPr>
        <p:grpSpPr>
          <a:xfrm>
            <a:off x="359326" y="4861259"/>
            <a:ext cx="4338020" cy="1684693"/>
            <a:chOff x="359326" y="4861259"/>
            <a:chExt cx="4338020" cy="1684693"/>
          </a:xfrm>
        </p:grpSpPr>
        <p:pic>
          <p:nvPicPr>
            <p:cNvPr id="105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538" t="36055" r="29848" b="22259"/>
            <a:stretch/>
          </p:blipFill>
          <p:spPr bwMode="auto">
            <a:xfrm>
              <a:off x="359326" y="4861259"/>
              <a:ext cx="4338020" cy="1684693"/>
            </a:xfrm>
            <a:prstGeom prst="rect">
              <a:avLst/>
            </a:prstGeom>
            <a:noFill/>
            <a:ln w="25400">
              <a:solidFill>
                <a:srgbClr val="37609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kstSylinder 5"/>
            <p:cNvSpPr txBox="1"/>
            <p:nvPr/>
          </p:nvSpPr>
          <p:spPr>
            <a:xfrm>
              <a:off x="1547664" y="5335144"/>
              <a:ext cx="11104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dirty="0"/>
                <a:t>Minst 5 </a:t>
              </a:r>
              <a:r>
                <a:rPr lang="nb-NO" sz="1400" dirty="0" err="1"/>
                <a:t>dBA</a:t>
              </a:r>
              <a:r>
                <a:rPr lang="nb-NO" sz="1400" dirty="0"/>
                <a:t> lavere støy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942780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jalmar\AppData\Local\Microsoft\Windows\Temporary Internet Files\Content.Outlook\YVKEWO41\WEB Tennungen nord-øst 06 10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0" y="548680"/>
            <a:ext cx="9144000" cy="3766591"/>
            <a:chOff x="0" y="548680"/>
            <a:chExt cx="9144000" cy="3766591"/>
          </a:xfrm>
          <a:blipFill>
            <a:blip r:embed="rId2"/>
            <a:stretch>
              <a:fillRect/>
            </a:stretch>
          </a:blipFill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0" y="548680"/>
              <a:ext cx="9144000" cy="3766591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5" name="Frihåndsform 4"/>
            <p:cNvSpPr/>
            <p:nvPr/>
          </p:nvSpPr>
          <p:spPr>
            <a:xfrm>
              <a:off x="3918857" y="1413697"/>
              <a:ext cx="1981200" cy="947058"/>
            </a:xfrm>
            <a:custGeom>
              <a:avLst/>
              <a:gdLst>
                <a:gd name="connsiteX0" fmla="*/ 21772 w 1981200"/>
                <a:gd name="connsiteY0" fmla="*/ 576943 h 947058"/>
                <a:gd name="connsiteX1" fmla="*/ 1360714 w 1981200"/>
                <a:gd name="connsiteY1" fmla="*/ 0 h 947058"/>
                <a:gd name="connsiteX2" fmla="*/ 1774372 w 1981200"/>
                <a:gd name="connsiteY2" fmla="*/ 97972 h 947058"/>
                <a:gd name="connsiteX3" fmla="*/ 1981200 w 1981200"/>
                <a:gd name="connsiteY3" fmla="*/ 315686 h 947058"/>
                <a:gd name="connsiteX4" fmla="*/ 1937657 w 1981200"/>
                <a:gd name="connsiteY4" fmla="*/ 642258 h 947058"/>
                <a:gd name="connsiteX5" fmla="*/ 1654629 w 1981200"/>
                <a:gd name="connsiteY5" fmla="*/ 729343 h 947058"/>
                <a:gd name="connsiteX6" fmla="*/ 1458686 w 1981200"/>
                <a:gd name="connsiteY6" fmla="*/ 783772 h 947058"/>
                <a:gd name="connsiteX7" fmla="*/ 1208314 w 1981200"/>
                <a:gd name="connsiteY7" fmla="*/ 783772 h 947058"/>
                <a:gd name="connsiteX8" fmla="*/ 947057 w 1981200"/>
                <a:gd name="connsiteY8" fmla="*/ 794658 h 947058"/>
                <a:gd name="connsiteX9" fmla="*/ 402772 w 1981200"/>
                <a:gd name="connsiteY9" fmla="*/ 805543 h 947058"/>
                <a:gd name="connsiteX10" fmla="*/ 130629 w 1981200"/>
                <a:gd name="connsiteY10" fmla="*/ 947058 h 947058"/>
                <a:gd name="connsiteX11" fmla="*/ 0 w 1981200"/>
                <a:gd name="connsiteY11" fmla="*/ 500743 h 947058"/>
                <a:gd name="connsiteX12" fmla="*/ 21772 w 1981200"/>
                <a:gd name="connsiteY12" fmla="*/ 576943 h 94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81200" h="947058">
                  <a:moveTo>
                    <a:pt x="21772" y="576943"/>
                  </a:moveTo>
                  <a:lnTo>
                    <a:pt x="1360714" y="0"/>
                  </a:lnTo>
                  <a:lnTo>
                    <a:pt x="1774372" y="97972"/>
                  </a:lnTo>
                  <a:lnTo>
                    <a:pt x="1981200" y="315686"/>
                  </a:lnTo>
                  <a:lnTo>
                    <a:pt x="1937657" y="642258"/>
                  </a:lnTo>
                  <a:lnTo>
                    <a:pt x="1654629" y="729343"/>
                  </a:lnTo>
                  <a:lnTo>
                    <a:pt x="1458686" y="783772"/>
                  </a:lnTo>
                  <a:lnTo>
                    <a:pt x="1208314" y="783772"/>
                  </a:lnTo>
                  <a:lnTo>
                    <a:pt x="947057" y="794658"/>
                  </a:lnTo>
                  <a:lnTo>
                    <a:pt x="402772" y="805543"/>
                  </a:lnTo>
                  <a:lnTo>
                    <a:pt x="130629" y="947058"/>
                  </a:lnTo>
                  <a:lnTo>
                    <a:pt x="0" y="500743"/>
                  </a:lnTo>
                  <a:lnTo>
                    <a:pt x="21772" y="576943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548680"/>
            <a:ext cx="9144000" cy="3766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35286" y="129010"/>
            <a:ext cx="576262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Naturen Leve sitt bild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108"/>
            <a:ext cx="9358252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nb-NO" dirty="0"/>
              <a:t>Egersund</a:t>
            </a:r>
          </a:p>
        </p:txBody>
      </p:sp>
    </p:spTree>
    <p:extLst>
      <p:ext uri="{BB962C8B-B14F-4D97-AF65-F5344CB8AC3E}">
        <p14:creationId xmlns:p14="http://schemas.microsoft.com/office/powerpoint/2010/main" xmlns="" val="375998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 Naturen Leve sitt bild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92" y="332656"/>
            <a:ext cx="9044588" cy="602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6303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 Naturen Leve sitt bild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3939" cy="688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6772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304138" y="3244334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986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368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883" y="3645024"/>
            <a:ext cx="918888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1235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0"/>
            <a:ext cx="9651854" cy="7719839"/>
          </a:xfrm>
          <a:prstGeom prst="rect">
            <a:avLst/>
          </a:prstGeom>
        </p:spPr>
      </p:pic>
      <p:sp>
        <p:nvSpPr>
          <p:cNvPr id="5" name="Frihåndsform 4"/>
          <p:cNvSpPr/>
          <p:nvPr/>
        </p:nvSpPr>
        <p:spPr>
          <a:xfrm>
            <a:off x="3728949" y="3566160"/>
            <a:ext cx="2297778" cy="2796144"/>
          </a:xfrm>
          <a:custGeom>
            <a:avLst/>
            <a:gdLst>
              <a:gd name="connsiteX0" fmla="*/ 1657698 w 2297778"/>
              <a:gd name="connsiteY0" fmla="*/ 2743200 h 2796144"/>
              <a:gd name="connsiteX1" fmla="*/ 1657698 w 2297778"/>
              <a:gd name="connsiteY1" fmla="*/ 2743200 h 2796144"/>
              <a:gd name="connsiteX2" fmla="*/ 1740826 w 2297778"/>
              <a:gd name="connsiteY2" fmla="*/ 2751513 h 2796144"/>
              <a:gd name="connsiteX3" fmla="*/ 1790702 w 2297778"/>
              <a:gd name="connsiteY3" fmla="*/ 2759825 h 2796144"/>
              <a:gd name="connsiteX4" fmla="*/ 1873829 w 2297778"/>
              <a:gd name="connsiteY4" fmla="*/ 2768138 h 2796144"/>
              <a:gd name="connsiteX5" fmla="*/ 2106586 w 2297778"/>
              <a:gd name="connsiteY5" fmla="*/ 2751513 h 2796144"/>
              <a:gd name="connsiteX6" fmla="*/ 2148149 w 2297778"/>
              <a:gd name="connsiteY6" fmla="*/ 2743200 h 2796144"/>
              <a:gd name="connsiteX7" fmla="*/ 2198026 w 2297778"/>
              <a:gd name="connsiteY7" fmla="*/ 2726575 h 2796144"/>
              <a:gd name="connsiteX8" fmla="*/ 2222964 w 2297778"/>
              <a:gd name="connsiteY8" fmla="*/ 2709949 h 2796144"/>
              <a:gd name="connsiteX9" fmla="*/ 2239589 w 2297778"/>
              <a:gd name="connsiteY9" fmla="*/ 2685011 h 2796144"/>
              <a:gd name="connsiteX10" fmla="*/ 2256215 w 2297778"/>
              <a:gd name="connsiteY10" fmla="*/ 2668385 h 2796144"/>
              <a:gd name="connsiteX11" fmla="*/ 2264527 w 2297778"/>
              <a:gd name="connsiteY11" fmla="*/ 2635135 h 2796144"/>
              <a:gd name="connsiteX12" fmla="*/ 2272840 w 2297778"/>
              <a:gd name="connsiteY12" fmla="*/ 2585258 h 2796144"/>
              <a:gd name="connsiteX13" fmla="*/ 2289466 w 2297778"/>
              <a:gd name="connsiteY13" fmla="*/ 2535382 h 2796144"/>
              <a:gd name="connsiteX14" fmla="*/ 2297778 w 2297778"/>
              <a:gd name="connsiteY14" fmla="*/ 2460567 h 2796144"/>
              <a:gd name="connsiteX15" fmla="*/ 2281153 w 2297778"/>
              <a:gd name="connsiteY15" fmla="*/ 2360815 h 2796144"/>
              <a:gd name="connsiteX16" fmla="*/ 2264527 w 2297778"/>
              <a:gd name="connsiteY16" fmla="*/ 2302625 h 2796144"/>
              <a:gd name="connsiteX17" fmla="*/ 2222964 w 2297778"/>
              <a:gd name="connsiteY17" fmla="*/ 2252749 h 2796144"/>
              <a:gd name="connsiteX18" fmla="*/ 2181400 w 2297778"/>
              <a:gd name="connsiteY18" fmla="*/ 2177935 h 2796144"/>
              <a:gd name="connsiteX19" fmla="*/ 2148149 w 2297778"/>
              <a:gd name="connsiteY19" fmla="*/ 2144684 h 2796144"/>
              <a:gd name="connsiteX20" fmla="*/ 2114898 w 2297778"/>
              <a:gd name="connsiteY20" fmla="*/ 2103120 h 2796144"/>
              <a:gd name="connsiteX21" fmla="*/ 2056709 w 2297778"/>
              <a:gd name="connsiteY21" fmla="*/ 2036618 h 2796144"/>
              <a:gd name="connsiteX22" fmla="*/ 2023458 w 2297778"/>
              <a:gd name="connsiteY22" fmla="*/ 2011680 h 2796144"/>
              <a:gd name="connsiteX23" fmla="*/ 1998520 w 2297778"/>
              <a:gd name="connsiteY23" fmla="*/ 1986742 h 2796144"/>
              <a:gd name="connsiteX24" fmla="*/ 1973582 w 2297778"/>
              <a:gd name="connsiteY24" fmla="*/ 1970116 h 2796144"/>
              <a:gd name="connsiteX25" fmla="*/ 1932018 w 2297778"/>
              <a:gd name="connsiteY25" fmla="*/ 1928553 h 2796144"/>
              <a:gd name="connsiteX26" fmla="*/ 1915393 w 2297778"/>
              <a:gd name="connsiteY26" fmla="*/ 1911927 h 2796144"/>
              <a:gd name="connsiteX27" fmla="*/ 1890455 w 2297778"/>
              <a:gd name="connsiteY27" fmla="*/ 1903615 h 2796144"/>
              <a:gd name="connsiteX28" fmla="*/ 1848891 w 2297778"/>
              <a:gd name="connsiteY28" fmla="*/ 1853738 h 2796144"/>
              <a:gd name="connsiteX29" fmla="*/ 1832266 w 2297778"/>
              <a:gd name="connsiteY29" fmla="*/ 1828800 h 2796144"/>
              <a:gd name="connsiteX30" fmla="*/ 1799015 w 2297778"/>
              <a:gd name="connsiteY30" fmla="*/ 1795549 h 2796144"/>
              <a:gd name="connsiteX31" fmla="*/ 1782389 w 2297778"/>
              <a:gd name="connsiteY31" fmla="*/ 1778924 h 2796144"/>
              <a:gd name="connsiteX32" fmla="*/ 1757451 w 2297778"/>
              <a:gd name="connsiteY32" fmla="*/ 1762298 h 2796144"/>
              <a:gd name="connsiteX33" fmla="*/ 1740826 w 2297778"/>
              <a:gd name="connsiteY33" fmla="*/ 1737360 h 2796144"/>
              <a:gd name="connsiteX34" fmla="*/ 1690949 w 2297778"/>
              <a:gd name="connsiteY34" fmla="*/ 1687484 h 2796144"/>
              <a:gd name="connsiteX35" fmla="*/ 1674324 w 2297778"/>
              <a:gd name="connsiteY35" fmla="*/ 1670858 h 2796144"/>
              <a:gd name="connsiteX36" fmla="*/ 1657698 w 2297778"/>
              <a:gd name="connsiteY36" fmla="*/ 1654233 h 2796144"/>
              <a:gd name="connsiteX37" fmla="*/ 1641073 w 2297778"/>
              <a:gd name="connsiteY37" fmla="*/ 1629295 h 2796144"/>
              <a:gd name="connsiteX38" fmla="*/ 1599509 w 2297778"/>
              <a:gd name="connsiteY38" fmla="*/ 1596044 h 2796144"/>
              <a:gd name="connsiteX39" fmla="*/ 1582884 w 2297778"/>
              <a:gd name="connsiteY39" fmla="*/ 1571105 h 2796144"/>
              <a:gd name="connsiteX40" fmla="*/ 1566258 w 2297778"/>
              <a:gd name="connsiteY40" fmla="*/ 1554480 h 2796144"/>
              <a:gd name="connsiteX41" fmla="*/ 1541320 w 2297778"/>
              <a:gd name="connsiteY41" fmla="*/ 1504604 h 2796144"/>
              <a:gd name="connsiteX42" fmla="*/ 1516382 w 2297778"/>
              <a:gd name="connsiteY42" fmla="*/ 1487978 h 2796144"/>
              <a:gd name="connsiteX43" fmla="*/ 1499756 w 2297778"/>
              <a:gd name="connsiteY43" fmla="*/ 1471353 h 2796144"/>
              <a:gd name="connsiteX44" fmla="*/ 1474818 w 2297778"/>
              <a:gd name="connsiteY44" fmla="*/ 1421476 h 2796144"/>
              <a:gd name="connsiteX45" fmla="*/ 1466506 w 2297778"/>
              <a:gd name="connsiteY45" fmla="*/ 1396538 h 2796144"/>
              <a:gd name="connsiteX46" fmla="*/ 1449880 w 2297778"/>
              <a:gd name="connsiteY46" fmla="*/ 1371600 h 2796144"/>
              <a:gd name="connsiteX47" fmla="*/ 1424942 w 2297778"/>
              <a:gd name="connsiteY47" fmla="*/ 1321724 h 2796144"/>
              <a:gd name="connsiteX48" fmla="*/ 1383378 w 2297778"/>
              <a:gd name="connsiteY48" fmla="*/ 1288473 h 2796144"/>
              <a:gd name="connsiteX49" fmla="*/ 1333502 w 2297778"/>
              <a:gd name="connsiteY49" fmla="*/ 1238596 h 2796144"/>
              <a:gd name="connsiteX50" fmla="*/ 1316876 w 2297778"/>
              <a:gd name="connsiteY50" fmla="*/ 1221971 h 2796144"/>
              <a:gd name="connsiteX51" fmla="*/ 1291938 w 2297778"/>
              <a:gd name="connsiteY51" fmla="*/ 1205345 h 2796144"/>
              <a:gd name="connsiteX52" fmla="*/ 1267000 w 2297778"/>
              <a:gd name="connsiteY52" fmla="*/ 1180407 h 2796144"/>
              <a:gd name="connsiteX53" fmla="*/ 1250375 w 2297778"/>
              <a:gd name="connsiteY53" fmla="*/ 1155469 h 2796144"/>
              <a:gd name="connsiteX54" fmla="*/ 1225436 w 2297778"/>
              <a:gd name="connsiteY54" fmla="*/ 1147156 h 2796144"/>
              <a:gd name="connsiteX55" fmla="*/ 1183873 w 2297778"/>
              <a:gd name="connsiteY55" fmla="*/ 1113905 h 2796144"/>
              <a:gd name="connsiteX56" fmla="*/ 1167247 w 2297778"/>
              <a:gd name="connsiteY56" fmla="*/ 1088967 h 2796144"/>
              <a:gd name="connsiteX57" fmla="*/ 1117371 w 2297778"/>
              <a:gd name="connsiteY57" fmla="*/ 1055716 h 2796144"/>
              <a:gd name="connsiteX58" fmla="*/ 1092433 w 2297778"/>
              <a:gd name="connsiteY58" fmla="*/ 1030778 h 2796144"/>
              <a:gd name="connsiteX59" fmla="*/ 1067495 w 2297778"/>
              <a:gd name="connsiteY59" fmla="*/ 1022465 h 2796144"/>
              <a:gd name="connsiteX60" fmla="*/ 1025931 w 2297778"/>
              <a:gd name="connsiteY60" fmla="*/ 997527 h 2796144"/>
              <a:gd name="connsiteX61" fmla="*/ 967742 w 2297778"/>
              <a:gd name="connsiteY61" fmla="*/ 964276 h 2796144"/>
              <a:gd name="connsiteX62" fmla="*/ 934491 w 2297778"/>
              <a:gd name="connsiteY62" fmla="*/ 931025 h 2796144"/>
              <a:gd name="connsiteX63" fmla="*/ 876302 w 2297778"/>
              <a:gd name="connsiteY63" fmla="*/ 906087 h 2796144"/>
              <a:gd name="connsiteX64" fmla="*/ 818113 w 2297778"/>
              <a:gd name="connsiteY64" fmla="*/ 847898 h 2796144"/>
              <a:gd name="connsiteX65" fmla="*/ 801487 w 2297778"/>
              <a:gd name="connsiteY65" fmla="*/ 831273 h 2796144"/>
              <a:gd name="connsiteX66" fmla="*/ 784862 w 2297778"/>
              <a:gd name="connsiteY66" fmla="*/ 814647 h 2796144"/>
              <a:gd name="connsiteX67" fmla="*/ 759924 w 2297778"/>
              <a:gd name="connsiteY67" fmla="*/ 764771 h 2796144"/>
              <a:gd name="connsiteX68" fmla="*/ 743298 w 2297778"/>
              <a:gd name="connsiteY68" fmla="*/ 714895 h 2796144"/>
              <a:gd name="connsiteX69" fmla="*/ 734986 w 2297778"/>
              <a:gd name="connsiteY69" fmla="*/ 689956 h 2796144"/>
              <a:gd name="connsiteX70" fmla="*/ 726673 w 2297778"/>
              <a:gd name="connsiteY70" fmla="*/ 665018 h 2796144"/>
              <a:gd name="connsiteX71" fmla="*/ 718360 w 2297778"/>
              <a:gd name="connsiteY71" fmla="*/ 623455 h 2796144"/>
              <a:gd name="connsiteX72" fmla="*/ 710047 w 2297778"/>
              <a:gd name="connsiteY72" fmla="*/ 573578 h 2796144"/>
              <a:gd name="connsiteX73" fmla="*/ 693422 w 2297778"/>
              <a:gd name="connsiteY73" fmla="*/ 515389 h 2796144"/>
              <a:gd name="connsiteX74" fmla="*/ 685109 w 2297778"/>
              <a:gd name="connsiteY74" fmla="*/ 482138 h 2796144"/>
              <a:gd name="connsiteX75" fmla="*/ 660171 w 2297778"/>
              <a:gd name="connsiteY75" fmla="*/ 432262 h 2796144"/>
              <a:gd name="connsiteX76" fmla="*/ 651858 w 2297778"/>
              <a:gd name="connsiteY76" fmla="*/ 407324 h 2796144"/>
              <a:gd name="connsiteX77" fmla="*/ 643546 w 2297778"/>
              <a:gd name="connsiteY77" fmla="*/ 357447 h 2796144"/>
              <a:gd name="connsiteX78" fmla="*/ 635233 w 2297778"/>
              <a:gd name="connsiteY78" fmla="*/ 332509 h 2796144"/>
              <a:gd name="connsiteX79" fmla="*/ 626920 w 2297778"/>
              <a:gd name="connsiteY79" fmla="*/ 266007 h 2796144"/>
              <a:gd name="connsiteX80" fmla="*/ 610295 w 2297778"/>
              <a:gd name="connsiteY80" fmla="*/ 241069 h 2796144"/>
              <a:gd name="connsiteX81" fmla="*/ 601982 w 2297778"/>
              <a:gd name="connsiteY81" fmla="*/ 216131 h 2796144"/>
              <a:gd name="connsiteX82" fmla="*/ 568731 w 2297778"/>
              <a:gd name="connsiteY82" fmla="*/ 166255 h 2796144"/>
              <a:gd name="connsiteX83" fmla="*/ 535480 w 2297778"/>
              <a:gd name="connsiteY83" fmla="*/ 133004 h 2796144"/>
              <a:gd name="connsiteX84" fmla="*/ 510542 w 2297778"/>
              <a:gd name="connsiteY84" fmla="*/ 83127 h 2796144"/>
              <a:gd name="connsiteX85" fmla="*/ 493916 w 2297778"/>
              <a:gd name="connsiteY85" fmla="*/ 66502 h 2796144"/>
              <a:gd name="connsiteX86" fmla="*/ 444040 w 2297778"/>
              <a:gd name="connsiteY86" fmla="*/ 33251 h 2796144"/>
              <a:gd name="connsiteX87" fmla="*/ 419102 w 2297778"/>
              <a:gd name="connsiteY87" fmla="*/ 24938 h 2796144"/>
              <a:gd name="connsiteX88" fmla="*/ 319349 w 2297778"/>
              <a:gd name="connsiteY88" fmla="*/ 8313 h 2796144"/>
              <a:gd name="connsiteX89" fmla="*/ 286098 w 2297778"/>
              <a:gd name="connsiteY89" fmla="*/ 0 h 2796144"/>
              <a:gd name="connsiteX90" fmla="*/ 194658 w 2297778"/>
              <a:gd name="connsiteY90" fmla="*/ 8313 h 2796144"/>
              <a:gd name="connsiteX91" fmla="*/ 169720 w 2297778"/>
              <a:gd name="connsiteY91" fmla="*/ 24938 h 2796144"/>
              <a:gd name="connsiteX92" fmla="*/ 144782 w 2297778"/>
              <a:gd name="connsiteY92" fmla="*/ 33251 h 2796144"/>
              <a:gd name="connsiteX93" fmla="*/ 119844 w 2297778"/>
              <a:gd name="connsiteY93" fmla="*/ 49876 h 2796144"/>
              <a:gd name="connsiteX94" fmla="*/ 78280 w 2297778"/>
              <a:gd name="connsiteY94" fmla="*/ 91440 h 2796144"/>
              <a:gd name="connsiteX95" fmla="*/ 53342 w 2297778"/>
              <a:gd name="connsiteY95" fmla="*/ 141316 h 2796144"/>
              <a:gd name="connsiteX96" fmla="*/ 36716 w 2297778"/>
              <a:gd name="connsiteY96" fmla="*/ 199505 h 2796144"/>
              <a:gd name="connsiteX97" fmla="*/ 20091 w 2297778"/>
              <a:gd name="connsiteY97" fmla="*/ 415636 h 2796144"/>
              <a:gd name="connsiteX98" fmla="*/ 11778 w 2297778"/>
              <a:gd name="connsiteY98" fmla="*/ 440575 h 2796144"/>
              <a:gd name="connsiteX99" fmla="*/ 20091 w 2297778"/>
              <a:gd name="connsiteY99" fmla="*/ 922713 h 2796144"/>
              <a:gd name="connsiteX100" fmla="*/ 45029 w 2297778"/>
              <a:gd name="connsiteY100" fmla="*/ 972589 h 2796144"/>
              <a:gd name="connsiteX101" fmla="*/ 69967 w 2297778"/>
              <a:gd name="connsiteY101" fmla="*/ 1014153 h 2796144"/>
              <a:gd name="connsiteX102" fmla="*/ 86593 w 2297778"/>
              <a:gd name="connsiteY102" fmla="*/ 1064029 h 2796144"/>
              <a:gd name="connsiteX103" fmla="*/ 103218 w 2297778"/>
              <a:gd name="connsiteY103" fmla="*/ 1088967 h 2796144"/>
              <a:gd name="connsiteX104" fmla="*/ 111531 w 2297778"/>
              <a:gd name="connsiteY104" fmla="*/ 1113905 h 2796144"/>
              <a:gd name="connsiteX105" fmla="*/ 128156 w 2297778"/>
              <a:gd name="connsiteY105" fmla="*/ 1138844 h 2796144"/>
              <a:gd name="connsiteX106" fmla="*/ 153095 w 2297778"/>
              <a:gd name="connsiteY106" fmla="*/ 1188720 h 2796144"/>
              <a:gd name="connsiteX107" fmla="*/ 169720 w 2297778"/>
              <a:gd name="connsiteY107" fmla="*/ 1238596 h 2796144"/>
              <a:gd name="connsiteX108" fmla="*/ 161407 w 2297778"/>
              <a:gd name="connsiteY108" fmla="*/ 1487978 h 2796144"/>
              <a:gd name="connsiteX109" fmla="*/ 153095 w 2297778"/>
              <a:gd name="connsiteY109" fmla="*/ 1512916 h 2796144"/>
              <a:gd name="connsiteX110" fmla="*/ 136469 w 2297778"/>
              <a:gd name="connsiteY110" fmla="*/ 1596044 h 2796144"/>
              <a:gd name="connsiteX111" fmla="*/ 144782 w 2297778"/>
              <a:gd name="connsiteY111" fmla="*/ 1845425 h 2796144"/>
              <a:gd name="connsiteX112" fmla="*/ 161407 w 2297778"/>
              <a:gd name="connsiteY112" fmla="*/ 1870364 h 2796144"/>
              <a:gd name="connsiteX113" fmla="*/ 178033 w 2297778"/>
              <a:gd name="connsiteY113" fmla="*/ 1920240 h 2796144"/>
              <a:gd name="connsiteX114" fmla="*/ 202971 w 2297778"/>
              <a:gd name="connsiteY114" fmla="*/ 1945178 h 2796144"/>
              <a:gd name="connsiteX115" fmla="*/ 236222 w 2297778"/>
              <a:gd name="connsiteY115" fmla="*/ 1986742 h 2796144"/>
              <a:gd name="connsiteX116" fmla="*/ 269473 w 2297778"/>
              <a:gd name="connsiteY116" fmla="*/ 2028305 h 2796144"/>
              <a:gd name="connsiteX117" fmla="*/ 277786 w 2297778"/>
              <a:gd name="connsiteY117" fmla="*/ 2053244 h 2796144"/>
              <a:gd name="connsiteX118" fmla="*/ 319349 w 2297778"/>
              <a:gd name="connsiteY118" fmla="*/ 2103120 h 2796144"/>
              <a:gd name="connsiteX119" fmla="*/ 360913 w 2297778"/>
              <a:gd name="connsiteY119" fmla="*/ 2161309 h 2796144"/>
              <a:gd name="connsiteX120" fmla="*/ 377538 w 2297778"/>
              <a:gd name="connsiteY120" fmla="*/ 2177935 h 2796144"/>
              <a:gd name="connsiteX121" fmla="*/ 435727 w 2297778"/>
              <a:gd name="connsiteY121" fmla="*/ 2261062 h 2796144"/>
              <a:gd name="connsiteX122" fmla="*/ 460666 w 2297778"/>
              <a:gd name="connsiteY122" fmla="*/ 2286000 h 2796144"/>
              <a:gd name="connsiteX123" fmla="*/ 510542 w 2297778"/>
              <a:gd name="connsiteY123" fmla="*/ 2319251 h 2796144"/>
              <a:gd name="connsiteX124" fmla="*/ 535480 w 2297778"/>
              <a:gd name="connsiteY124" fmla="*/ 2335876 h 2796144"/>
              <a:gd name="connsiteX125" fmla="*/ 552106 w 2297778"/>
              <a:gd name="connsiteY125" fmla="*/ 2352502 h 2796144"/>
              <a:gd name="connsiteX126" fmla="*/ 577044 w 2297778"/>
              <a:gd name="connsiteY126" fmla="*/ 2360815 h 2796144"/>
              <a:gd name="connsiteX127" fmla="*/ 626920 w 2297778"/>
              <a:gd name="connsiteY127" fmla="*/ 2394065 h 2796144"/>
              <a:gd name="connsiteX128" fmla="*/ 651858 w 2297778"/>
              <a:gd name="connsiteY128" fmla="*/ 2410691 h 2796144"/>
              <a:gd name="connsiteX129" fmla="*/ 685109 w 2297778"/>
              <a:gd name="connsiteY129" fmla="*/ 2435629 h 2796144"/>
              <a:gd name="connsiteX130" fmla="*/ 718360 w 2297778"/>
              <a:gd name="connsiteY130" fmla="*/ 2443942 h 2796144"/>
              <a:gd name="connsiteX131" fmla="*/ 776549 w 2297778"/>
              <a:gd name="connsiteY131" fmla="*/ 2485505 h 2796144"/>
              <a:gd name="connsiteX132" fmla="*/ 826426 w 2297778"/>
              <a:gd name="connsiteY132" fmla="*/ 2510444 h 2796144"/>
              <a:gd name="connsiteX133" fmla="*/ 859676 w 2297778"/>
              <a:gd name="connsiteY133" fmla="*/ 2527069 h 2796144"/>
              <a:gd name="connsiteX134" fmla="*/ 909553 w 2297778"/>
              <a:gd name="connsiteY134" fmla="*/ 2543695 h 2796144"/>
              <a:gd name="connsiteX135" fmla="*/ 934491 w 2297778"/>
              <a:gd name="connsiteY135" fmla="*/ 2552007 h 2796144"/>
              <a:gd name="connsiteX136" fmla="*/ 976055 w 2297778"/>
              <a:gd name="connsiteY136" fmla="*/ 2560320 h 2796144"/>
              <a:gd name="connsiteX137" fmla="*/ 1000993 w 2297778"/>
              <a:gd name="connsiteY137" fmla="*/ 2568633 h 2796144"/>
              <a:gd name="connsiteX138" fmla="*/ 1034244 w 2297778"/>
              <a:gd name="connsiteY138" fmla="*/ 2576945 h 2796144"/>
              <a:gd name="connsiteX139" fmla="*/ 1067495 w 2297778"/>
              <a:gd name="connsiteY139" fmla="*/ 2593571 h 2796144"/>
              <a:gd name="connsiteX140" fmla="*/ 1092433 w 2297778"/>
              <a:gd name="connsiteY140" fmla="*/ 2601884 h 2796144"/>
              <a:gd name="connsiteX141" fmla="*/ 1117371 w 2297778"/>
              <a:gd name="connsiteY141" fmla="*/ 2618509 h 2796144"/>
              <a:gd name="connsiteX142" fmla="*/ 1167247 w 2297778"/>
              <a:gd name="connsiteY142" fmla="*/ 2635135 h 2796144"/>
              <a:gd name="connsiteX143" fmla="*/ 1192186 w 2297778"/>
              <a:gd name="connsiteY143" fmla="*/ 2651760 h 2796144"/>
              <a:gd name="connsiteX144" fmla="*/ 1242062 w 2297778"/>
              <a:gd name="connsiteY144" fmla="*/ 2668385 h 2796144"/>
              <a:gd name="connsiteX145" fmla="*/ 1283626 w 2297778"/>
              <a:gd name="connsiteY145" fmla="*/ 2693324 h 2796144"/>
              <a:gd name="connsiteX146" fmla="*/ 1408316 w 2297778"/>
              <a:gd name="connsiteY146" fmla="*/ 2726575 h 2796144"/>
              <a:gd name="connsiteX147" fmla="*/ 1508069 w 2297778"/>
              <a:gd name="connsiteY147" fmla="*/ 2751513 h 2796144"/>
              <a:gd name="connsiteX148" fmla="*/ 1599509 w 2297778"/>
              <a:gd name="connsiteY148" fmla="*/ 2776451 h 2796144"/>
              <a:gd name="connsiteX149" fmla="*/ 1624447 w 2297778"/>
              <a:gd name="connsiteY149" fmla="*/ 2793076 h 2796144"/>
              <a:gd name="connsiteX150" fmla="*/ 1749138 w 2297778"/>
              <a:gd name="connsiteY150" fmla="*/ 2768138 h 2796144"/>
              <a:gd name="connsiteX151" fmla="*/ 1790702 w 2297778"/>
              <a:gd name="connsiteY151" fmla="*/ 2759825 h 2796144"/>
              <a:gd name="connsiteX152" fmla="*/ 1815640 w 2297778"/>
              <a:gd name="connsiteY152" fmla="*/ 2751513 h 2796144"/>
              <a:gd name="connsiteX153" fmla="*/ 1823953 w 2297778"/>
              <a:gd name="connsiteY153" fmla="*/ 2793076 h 2796144"/>
              <a:gd name="connsiteX154" fmla="*/ 1823953 w 2297778"/>
              <a:gd name="connsiteY154" fmla="*/ 2793076 h 2796144"/>
              <a:gd name="connsiteX155" fmla="*/ 1799015 w 2297778"/>
              <a:gd name="connsiteY155" fmla="*/ 2776451 h 27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2297778" h="2796144">
                <a:moveTo>
                  <a:pt x="1657698" y="2743200"/>
                </a:moveTo>
                <a:lnTo>
                  <a:pt x="1657698" y="2743200"/>
                </a:lnTo>
                <a:cubicBezTo>
                  <a:pt x="1685407" y="2745971"/>
                  <a:pt x="1713193" y="2748059"/>
                  <a:pt x="1740826" y="2751513"/>
                </a:cubicBezTo>
                <a:cubicBezTo>
                  <a:pt x="1757550" y="2753603"/>
                  <a:pt x="1773978" y="2757734"/>
                  <a:pt x="1790702" y="2759825"/>
                </a:cubicBezTo>
                <a:cubicBezTo>
                  <a:pt x="1818334" y="2763279"/>
                  <a:pt x="1846120" y="2765367"/>
                  <a:pt x="1873829" y="2768138"/>
                </a:cubicBezTo>
                <a:cubicBezTo>
                  <a:pt x="1978499" y="2762904"/>
                  <a:pt x="2018803" y="2765018"/>
                  <a:pt x="2106586" y="2751513"/>
                </a:cubicBezTo>
                <a:cubicBezTo>
                  <a:pt x="2120550" y="2749365"/>
                  <a:pt x="2134518" y="2746917"/>
                  <a:pt x="2148149" y="2743200"/>
                </a:cubicBezTo>
                <a:cubicBezTo>
                  <a:pt x="2165056" y="2738589"/>
                  <a:pt x="2198026" y="2726575"/>
                  <a:pt x="2198026" y="2726575"/>
                </a:cubicBezTo>
                <a:cubicBezTo>
                  <a:pt x="2206339" y="2721033"/>
                  <a:pt x="2215900" y="2717014"/>
                  <a:pt x="2222964" y="2709949"/>
                </a:cubicBezTo>
                <a:cubicBezTo>
                  <a:pt x="2230028" y="2702885"/>
                  <a:pt x="2233348" y="2692812"/>
                  <a:pt x="2239589" y="2685011"/>
                </a:cubicBezTo>
                <a:cubicBezTo>
                  <a:pt x="2244485" y="2678891"/>
                  <a:pt x="2250673" y="2673927"/>
                  <a:pt x="2256215" y="2668385"/>
                </a:cubicBezTo>
                <a:cubicBezTo>
                  <a:pt x="2258986" y="2657302"/>
                  <a:pt x="2262287" y="2646338"/>
                  <a:pt x="2264527" y="2635135"/>
                </a:cubicBezTo>
                <a:cubicBezTo>
                  <a:pt x="2267832" y="2618607"/>
                  <a:pt x="2268752" y="2601610"/>
                  <a:pt x="2272840" y="2585258"/>
                </a:cubicBezTo>
                <a:cubicBezTo>
                  <a:pt x="2277090" y="2568257"/>
                  <a:pt x="2289466" y="2535382"/>
                  <a:pt x="2289466" y="2535382"/>
                </a:cubicBezTo>
                <a:cubicBezTo>
                  <a:pt x="2292237" y="2510444"/>
                  <a:pt x="2297778" y="2485659"/>
                  <a:pt x="2297778" y="2460567"/>
                </a:cubicBezTo>
                <a:cubicBezTo>
                  <a:pt x="2297778" y="2386258"/>
                  <a:pt x="2294160" y="2406339"/>
                  <a:pt x="2281153" y="2360815"/>
                </a:cubicBezTo>
                <a:cubicBezTo>
                  <a:pt x="2277602" y="2348385"/>
                  <a:pt x="2271171" y="2315913"/>
                  <a:pt x="2264527" y="2302625"/>
                </a:cubicBezTo>
                <a:cubicBezTo>
                  <a:pt x="2252954" y="2279478"/>
                  <a:pt x="2241349" y="2271134"/>
                  <a:pt x="2222964" y="2252749"/>
                </a:cubicBezTo>
                <a:cubicBezTo>
                  <a:pt x="2212511" y="2221390"/>
                  <a:pt x="2209983" y="2206518"/>
                  <a:pt x="2181400" y="2177935"/>
                </a:cubicBezTo>
                <a:cubicBezTo>
                  <a:pt x="2170316" y="2166851"/>
                  <a:pt x="2156843" y="2157726"/>
                  <a:pt x="2148149" y="2144684"/>
                </a:cubicBezTo>
                <a:cubicBezTo>
                  <a:pt x="2096986" y="2067934"/>
                  <a:pt x="2162272" y="2162337"/>
                  <a:pt x="2114898" y="2103120"/>
                </a:cubicBezTo>
                <a:cubicBezTo>
                  <a:pt x="2086053" y="2067064"/>
                  <a:pt x="2107988" y="2075077"/>
                  <a:pt x="2056709" y="2036618"/>
                </a:cubicBezTo>
                <a:cubicBezTo>
                  <a:pt x="2045625" y="2028305"/>
                  <a:pt x="2033977" y="2020696"/>
                  <a:pt x="2023458" y="2011680"/>
                </a:cubicBezTo>
                <a:cubicBezTo>
                  <a:pt x="2014532" y="2004029"/>
                  <a:pt x="2007551" y="1994268"/>
                  <a:pt x="1998520" y="1986742"/>
                </a:cubicBezTo>
                <a:cubicBezTo>
                  <a:pt x="1990845" y="1980346"/>
                  <a:pt x="1981101" y="1976695"/>
                  <a:pt x="1973582" y="1970116"/>
                </a:cubicBezTo>
                <a:cubicBezTo>
                  <a:pt x="1958837" y="1957214"/>
                  <a:pt x="1945873" y="1942408"/>
                  <a:pt x="1932018" y="1928553"/>
                </a:cubicBezTo>
                <a:cubicBezTo>
                  <a:pt x="1926476" y="1923011"/>
                  <a:pt x="1922828" y="1914405"/>
                  <a:pt x="1915393" y="1911927"/>
                </a:cubicBezTo>
                <a:lnTo>
                  <a:pt x="1890455" y="1903615"/>
                </a:lnTo>
                <a:cubicBezTo>
                  <a:pt x="1874578" y="1855983"/>
                  <a:pt x="1894185" y="1899032"/>
                  <a:pt x="1848891" y="1853738"/>
                </a:cubicBezTo>
                <a:cubicBezTo>
                  <a:pt x="1841827" y="1846674"/>
                  <a:pt x="1838768" y="1836385"/>
                  <a:pt x="1832266" y="1828800"/>
                </a:cubicBezTo>
                <a:cubicBezTo>
                  <a:pt x="1822065" y="1816899"/>
                  <a:pt x="1810099" y="1806633"/>
                  <a:pt x="1799015" y="1795549"/>
                </a:cubicBezTo>
                <a:cubicBezTo>
                  <a:pt x="1793473" y="1790007"/>
                  <a:pt x="1788910" y="1783271"/>
                  <a:pt x="1782389" y="1778924"/>
                </a:cubicBezTo>
                <a:lnTo>
                  <a:pt x="1757451" y="1762298"/>
                </a:lnTo>
                <a:cubicBezTo>
                  <a:pt x="1751909" y="1753985"/>
                  <a:pt x="1747328" y="1744945"/>
                  <a:pt x="1740826" y="1737360"/>
                </a:cubicBezTo>
                <a:cubicBezTo>
                  <a:pt x="1740806" y="1737337"/>
                  <a:pt x="1699273" y="1695808"/>
                  <a:pt x="1690949" y="1687484"/>
                </a:cubicBezTo>
                <a:lnTo>
                  <a:pt x="1674324" y="1670858"/>
                </a:lnTo>
                <a:cubicBezTo>
                  <a:pt x="1668782" y="1665316"/>
                  <a:pt x="1662045" y="1660754"/>
                  <a:pt x="1657698" y="1654233"/>
                </a:cubicBezTo>
                <a:cubicBezTo>
                  <a:pt x="1652156" y="1645920"/>
                  <a:pt x="1647314" y="1637096"/>
                  <a:pt x="1641073" y="1629295"/>
                </a:cubicBezTo>
                <a:cubicBezTo>
                  <a:pt x="1627536" y="1612373"/>
                  <a:pt x="1618026" y="1608389"/>
                  <a:pt x="1599509" y="1596044"/>
                </a:cubicBezTo>
                <a:cubicBezTo>
                  <a:pt x="1593967" y="1587731"/>
                  <a:pt x="1589125" y="1578907"/>
                  <a:pt x="1582884" y="1571105"/>
                </a:cubicBezTo>
                <a:cubicBezTo>
                  <a:pt x="1577988" y="1564985"/>
                  <a:pt x="1570290" y="1561200"/>
                  <a:pt x="1566258" y="1554480"/>
                </a:cubicBezTo>
                <a:cubicBezTo>
                  <a:pt x="1545972" y="1520670"/>
                  <a:pt x="1572857" y="1536141"/>
                  <a:pt x="1541320" y="1504604"/>
                </a:cubicBezTo>
                <a:cubicBezTo>
                  <a:pt x="1534256" y="1497540"/>
                  <a:pt x="1524183" y="1494219"/>
                  <a:pt x="1516382" y="1487978"/>
                </a:cubicBezTo>
                <a:cubicBezTo>
                  <a:pt x="1510262" y="1483082"/>
                  <a:pt x="1505298" y="1476895"/>
                  <a:pt x="1499756" y="1471353"/>
                </a:cubicBezTo>
                <a:cubicBezTo>
                  <a:pt x="1478864" y="1408672"/>
                  <a:pt x="1507046" y="1485934"/>
                  <a:pt x="1474818" y="1421476"/>
                </a:cubicBezTo>
                <a:cubicBezTo>
                  <a:pt x="1470899" y="1413639"/>
                  <a:pt x="1470425" y="1404375"/>
                  <a:pt x="1466506" y="1396538"/>
                </a:cubicBezTo>
                <a:cubicBezTo>
                  <a:pt x="1462038" y="1387602"/>
                  <a:pt x="1454348" y="1380536"/>
                  <a:pt x="1449880" y="1371600"/>
                </a:cubicBezTo>
                <a:cubicBezTo>
                  <a:pt x="1429393" y="1330627"/>
                  <a:pt x="1456706" y="1361429"/>
                  <a:pt x="1424942" y="1321724"/>
                </a:cubicBezTo>
                <a:cubicBezTo>
                  <a:pt x="1404361" y="1295998"/>
                  <a:pt x="1410874" y="1312041"/>
                  <a:pt x="1383378" y="1288473"/>
                </a:cubicBezTo>
                <a:cubicBezTo>
                  <a:pt x="1383355" y="1288453"/>
                  <a:pt x="1341826" y="1246920"/>
                  <a:pt x="1333502" y="1238596"/>
                </a:cubicBezTo>
                <a:cubicBezTo>
                  <a:pt x="1327960" y="1233054"/>
                  <a:pt x="1323397" y="1226318"/>
                  <a:pt x="1316876" y="1221971"/>
                </a:cubicBezTo>
                <a:cubicBezTo>
                  <a:pt x="1308563" y="1216429"/>
                  <a:pt x="1299613" y="1211741"/>
                  <a:pt x="1291938" y="1205345"/>
                </a:cubicBezTo>
                <a:cubicBezTo>
                  <a:pt x="1282907" y="1197819"/>
                  <a:pt x="1274526" y="1189438"/>
                  <a:pt x="1267000" y="1180407"/>
                </a:cubicBezTo>
                <a:cubicBezTo>
                  <a:pt x="1260604" y="1172732"/>
                  <a:pt x="1258176" y="1161710"/>
                  <a:pt x="1250375" y="1155469"/>
                </a:cubicBezTo>
                <a:cubicBezTo>
                  <a:pt x="1243532" y="1149995"/>
                  <a:pt x="1233749" y="1149927"/>
                  <a:pt x="1225436" y="1147156"/>
                </a:cubicBezTo>
                <a:cubicBezTo>
                  <a:pt x="1177793" y="1075690"/>
                  <a:pt x="1241231" y="1159791"/>
                  <a:pt x="1183873" y="1113905"/>
                </a:cubicBezTo>
                <a:cubicBezTo>
                  <a:pt x="1176072" y="1107664"/>
                  <a:pt x="1174766" y="1095546"/>
                  <a:pt x="1167247" y="1088967"/>
                </a:cubicBezTo>
                <a:cubicBezTo>
                  <a:pt x="1152210" y="1075809"/>
                  <a:pt x="1131500" y="1069845"/>
                  <a:pt x="1117371" y="1055716"/>
                </a:cubicBezTo>
                <a:cubicBezTo>
                  <a:pt x="1109058" y="1047403"/>
                  <a:pt x="1102214" y="1037299"/>
                  <a:pt x="1092433" y="1030778"/>
                </a:cubicBezTo>
                <a:cubicBezTo>
                  <a:pt x="1085142" y="1025917"/>
                  <a:pt x="1075808" y="1025236"/>
                  <a:pt x="1067495" y="1022465"/>
                </a:cubicBezTo>
                <a:cubicBezTo>
                  <a:pt x="1028585" y="983557"/>
                  <a:pt x="1076291" y="1026304"/>
                  <a:pt x="1025931" y="997527"/>
                </a:cubicBezTo>
                <a:cubicBezTo>
                  <a:pt x="955475" y="957266"/>
                  <a:pt x="1024921" y="983336"/>
                  <a:pt x="967742" y="964276"/>
                </a:cubicBezTo>
                <a:cubicBezTo>
                  <a:pt x="956658" y="953192"/>
                  <a:pt x="948511" y="938035"/>
                  <a:pt x="934491" y="931025"/>
                </a:cubicBezTo>
                <a:cubicBezTo>
                  <a:pt x="893403" y="910481"/>
                  <a:pt x="912996" y="918319"/>
                  <a:pt x="876302" y="906087"/>
                </a:cubicBezTo>
                <a:lnTo>
                  <a:pt x="818113" y="847898"/>
                </a:lnTo>
                <a:lnTo>
                  <a:pt x="801487" y="831273"/>
                </a:lnTo>
                <a:lnTo>
                  <a:pt x="784862" y="814647"/>
                </a:lnTo>
                <a:cubicBezTo>
                  <a:pt x="754544" y="723698"/>
                  <a:pt x="802896" y="861457"/>
                  <a:pt x="759924" y="764771"/>
                </a:cubicBezTo>
                <a:cubicBezTo>
                  <a:pt x="752806" y="748757"/>
                  <a:pt x="748840" y="731520"/>
                  <a:pt x="743298" y="714895"/>
                </a:cubicBezTo>
                <a:lnTo>
                  <a:pt x="734986" y="689956"/>
                </a:lnTo>
                <a:cubicBezTo>
                  <a:pt x="732215" y="681643"/>
                  <a:pt x="728392" y="673610"/>
                  <a:pt x="726673" y="665018"/>
                </a:cubicBezTo>
                <a:cubicBezTo>
                  <a:pt x="723902" y="651164"/>
                  <a:pt x="720888" y="637356"/>
                  <a:pt x="718360" y="623455"/>
                </a:cubicBezTo>
                <a:cubicBezTo>
                  <a:pt x="715345" y="606872"/>
                  <a:pt x="713352" y="590106"/>
                  <a:pt x="710047" y="573578"/>
                </a:cubicBezTo>
                <a:cubicBezTo>
                  <a:pt x="701383" y="530257"/>
                  <a:pt x="703988" y="552369"/>
                  <a:pt x="693422" y="515389"/>
                </a:cubicBezTo>
                <a:cubicBezTo>
                  <a:pt x="690283" y="504404"/>
                  <a:pt x="688248" y="493123"/>
                  <a:pt x="685109" y="482138"/>
                </a:cubicBezTo>
                <a:cubicBezTo>
                  <a:pt x="671180" y="433387"/>
                  <a:pt x="684458" y="480836"/>
                  <a:pt x="660171" y="432262"/>
                </a:cubicBezTo>
                <a:cubicBezTo>
                  <a:pt x="656252" y="424425"/>
                  <a:pt x="654629" y="415637"/>
                  <a:pt x="651858" y="407324"/>
                </a:cubicBezTo>
                <a:cubicBezTo>
                  <a:pt x="649087" y="390698"/>
                  <a:pt x="647202" y="373901"/>
                  <a:pt x="643546" y="357447"/>
                </a:cubicBezTo>
                <a:cubicBezTo>
                  <a:pt x="641645" y="348893"/>
                  <a:pt x="636801" y="341130"/>
                  <a:pt x="635233" y="332509"/>
                </a:cubicBezTo>
                <a:cubicBezTo>
                  <a:pt x="631237" y="310530"/>
                  <a:pt x="632798" y="287560"/>
                  <a:pt x="626920" y="266007"/>
                </a:cubicBezTo>
                <a:cubicBezTo>
                  <a:pt x="624291" y="256369"/>
                  <a:pt x="614763" y="250005"/>
                  <a:pt x="610295" y="241069"/>
                </a:cubicBezTo>
                <a:cubicBezTo>
                  <a:pt x="606376" y="233232"/>
                  <a:pt x="606237" y="223791"/>
                  <a:pt x="601982" y="216131"/>
                </a:cubicBezTo>
                <a:cubicBezTo>
                  <a:pt x="592278" y="198664"/>
                  <a:pt x="582860" y="180384"/>
                  <a:pt x="568731" y="166255"/>
                </a:cubicBezTo>
                <a:lnTo>
                  <a:pt x="535480" y="133004"/>
                </a:lnTo>
                <a:cubicBezTo>
                  <a:pt x="526700" y="106665"/>
                  <a:pt x="528958" y="106146"/>
                  <a:pt x="510542" y="83127"/>
                </a:cubicBezTo>
                <a:cubicBezTo>
                  <a:pt x="505646" y="77007"/>
                  <a:pt x="500186" y="71204"/>
                  <a:pt x="493916" y="66502"/>
                </a:cubicBezTo>
                <a:cubicBezTo>
                  <a:pt x="477931" y="54513"/>
                  <a:pt x="462996" y="39570"/>
                  <a:pt x="444040" y="33251"/>
                </a:cubicBezTo>
                <a:cubicBezTo>
                  <a:pt x="435727" y="30480"/>
                  <a:pt x="427694" y="26656"/>
                  <a:pt x="419102" y="24938"/>
                </a:cubicBezTo>
                <a:cubicBezTo>
                  <a:pt x="386047" y="18327"/>
                  <a:pt x="352052" y="16489"/>
                  <a:pt x="319349" y="8313"/>
                </a:cubicBezTo>
                <a:lnTo>
                  <a:pt x="286098" y="0"/>
                </a:lnTo>
                <a:cubicBezTo>
                  <a:pt x="255618" y="2771"/>
                  <a:pt x="224584" y="1900"/>
                  <a:pt x="194658" y="8313"/>
                </a:cubicBezTo>
                <a:cubicBezTo>
                  <a:pt x="184889" y="10406"/>
                  <a:pt x="178656" y="20470"/>
                  <a:pt x="169720" y="24938"/>
                </a:cubicBezTo>
                <a:cubicBezTo>
                  <a:pt x="161883" y="28857"/>
                  <a:pt x="152619" y="29332"/>
                  <a:pt x="144782" y="33251"/>
                </a:cubicBezTo>
                <a:cubicBezTo>
                  <a:pt x="135846" y="37719"/>
                  <a:pt x="127363" y="43297"/>
                  <a:pt x="119844" y="49876"/>
                </a:cubicBezTo>
                <a:cubicBezTo>
                  <a:pt x="105098" y="62778"/>
                  <a:pt x="78280" y="91440"/>
                  <a:pt x="78280" y="91440"/>
                </a:cubicBezTo>
                <a:cubicBezTo>
                  <a:pt x="57384" y="154126"/>
                  <a:pt x="85572" y="76855"/>
                  <a:pt x="53342" y="141316"/>
                </a:cubicBezTo>
                <a:cubicBezTo>
                  <a:pt x="47380" y="153241"/>
                  <a:pt x="39379" y="188852"/>
                  <a:pt x="36716" y="199505"/>
                </a:cubicBezTo>
                <a:cubicBezTo>
                  <a:pt x="33116" y="271510"/>
                  <a:pt x="35839" y="344770"/>
                  <a:pt x="20091" y="415636"/>
                </a:cubicBezTo>
                <a:cubicBezTo>
                  <a:pt x="18190" y="424190"/>
                  <a:pt x="14549" y="432262"/>
                  <a:pt x="11778" y="440575"/>
                </a:cubicBezTo>
                <a:cubicBezTo>
                  <a:pt x="-7295" y="650394"/>
                  <a:pt x="-2263" y="550146"/>
                  <a:pt x="20091" y="922713"/>
                </a:cubicBezTo>
                <a:cubicBezTo>
                  <a:pt x="21515" y="946454"/>
                  <a:pt x="35000" y="952531"/>
                  <a:pt x="45029" y="972589"/>
                </a:cubicBezTo>
                <a:cubicBezTo>
                  <a:pt x="66611" y="1015754"/>
                  <a:pt x="37495" y="981679"/>
                  <a:pt x="69967" y="1014153"/>
                </a:cubicBezTo>
                <a:cubicBezTo>
                  <a:pt x="75509" y="1030778"/>
                  <a:pt x="76872" y="1049447"/>
                  <a:pt x="86593" y="1064029"/>
                </a:cubicBezTo>
                <a:cubicBezTo>
                  <a:pt x="92135" y="1072342"/>
                  <a:pt x="98750" y="1080031"/>
                  <a:pt x="103218" y="1088967"/>
                </a:cubicBezTo>
                <a:cubicBezTo>
                  <a:pt x="107137" y="1096804"/>
                  <a:pt x="107612" y="1106068"/>
                  <a:pt x="111531" y="1113905"/>
                </a:cubicBezTo>
                <a:cubicBezTo>
                  <a:pt x="115999" y="1122841"/>
                  <a:pt x="123688" y="1129908"/>
                  <a:pt x="128156" y="1138844"/>
                </a:cubicBezTo>
                <a:cubicBezTo>
                  <a:pt x="162565" y="1207664"/>
                  <a:pt x="105456" y="1117265"/>
                  <a:pt x="153095" y="1188720"/>
                </a:cubicBezTo>
                <a:cubicBezTo>
                  <a:pt x="158637" y="1205345"/>
                  <a:pt x="170304" y="1221081"/>
                  <a:pt x="169720" y="1238596"/>
                </a:cubicBezTo>
                <a:cubicBezTo>
                  <a:pt x="166949" y="1321723"/>
                  <a:pt x="166438" y="1404957"/>
                  <a:pt x="161407" y="1487978"/>
                </a:cubicBezTo>
                <a:cubicBezTo>
                  <a:pt x="160877" y="1496724"/>
                  <a:pt x="154996" y="1504362"/>
                  <a:pt x="153095" y="1512916"/>
                </a:cubicBezTo>
                <a:cubicBezTo>
                  <a:pt x="112352" y="1696266"/>
                  <a:pt x="169579" y="1463608"/>
                  <a:pt x="136469" y="1596044"/>
                </a:cubicBezTo>
                <a:cubicBezTo>
                  <a:pt x="139240" y="1679171"/>
                  <a:pt x="137252" y="1762593"/>
                  <a:pt x="144782" y="1845425"/>
                </a:cubicBezTo>
                <a:cubicBezTo>
                  <a:pt x="145687" y="1855375"/>
                  <a:pt x="157349" y="1861234"/>
                  <a:pt x="161407" y="1870364"/>
                </a:cubicBezTo>
                <a:cubicBezTo>
                  <a:pt x="168524" y="1886378"/>
                  <a:pt x="165641" y="1907848"/>
                  <a:pt x="178033" y="1920240"/>
                </a:cubicBezTo>
                <a:cubicBezTo>
                  <a:pt x="186346" y="1928553"/>
                  <a:pt x="195445" y="1936147"/>
                  <a:pt x="202971" y="1945178"/>
                </a:cubicBezTo>
                <a:cubicBezTo>
                  <a:pt x="255403" y="2008097"/>
                  <a:pt x="187852" y="1938372"/>
                  <a:pt x="236222" y="1986742"/>
                </a:cubicBezTo>
                <a:cubicBezTo>
                  <a:pt x="257118" y="2049427"/>
                  <a:pt x="226500" y="1974589"/>
                  <a:pt x="269473" y="2028305"/>
                </a:cubicBezTo>
                <a:cubicBezTo>
                  <a:pt x="274947" y="2035148"/>
                  <a:pt x="273867" y="2045406"/>
                  <a:pt x="277786" y="2053244"/>
                </a:cubicBezTo>
                <a:cubicBezTo>
                  <a:pt x="289359" y="2076391"/>
                  <a:pt x="300964" y="2084735"/>
                  <a:pt x="319349" y="2103120"/>
                </a:cubicBezTo>
                <a:cubicBezTo>
                  <a:pt x="332619" y="2142929"/>
                  <a:pt x="321466" y="2121861"/>
                  <a:pt x="360913" y="2161309"/>
                </a:cubicBezTo>
                <a:lnTo>
                  <a:pt x="377538" y="2177935"/>
                </a:lnTo>
                <a:cubicBezTo>
                  <a:pt x="391554" y="2233994"/>
                  <a:pt x="377773" y="2203108"/>
                  <a:pt x="435727" y="2261062"/>
                </a:cubicBezTo>
                <a:cubicBezTo>
                  <a:pt x="444040" y="2269375"/>
                  <a:pt x="450884" y="2279479"/>
                  <a:pt x="460666" y="2286000"/>
                </a:cubicBezTo>
                <a:lnTo>
                  <a:pt x="510542" y="2319251"/>
                </a:lnTo>
                <a:cubicBezTo>
                  <a:pt x="518855" y="2324793"/>
                  <a:pt x="528416" y="2328812"/>
                  <a:pt x="535480" y="2335876"/>
                </a:cubicBezTo>
                <a:cubicBezTo>
                  <a:pt x="541022" y="2341418"/>
                  <a:pt x="545385" y="2348470"/>
                  <a:pt x="552106" y="2352502"/>
                </a:cubicBezTo>
                <a:cubicBezTo>
                  <a:pt x="559620" y="2357010"/>
                  <a:pt x="569384" y="2356560"/>
                  <a:pt x="577044" y="2360815"/>
                </a:cubicBezTo>
                <a:cubicBezTo>
                  <a:pt x="594511" y="2370519"/>
                  <a:pt x="610295" y="2382982"/>
                  <a:pt x="626920" y="2394065"/>
                </a:cubicBezTo>
                <a:cubicBezTo>
                  <a:pt x="635233" y="2399607"/>
                  <a:pt x="643865" y="2404697"/>
                  <a:pt x="651858" y="2410691"/>
                </a:cubicBezTo>
                <a:cubicBezTo>
                  <a:pt x="662942" y="2419004"/>
                  <a:pt x="672717" y="2429433"/>
                  <a:pt x="685109" y="2435629"/>
                </a:cubicBezTo>
                <a:cubicBezTo>
                  <a:pt x="695328" y="2440738"/>
                  <a:pt x="707276" y="2441171"/>
                  <a:pt x="718360" y="2443942"/>
                </a:cubicBezTo>
                <a:cubicBezTo>
                  <a:pt x="757807" y="2483389"/>
                  <a:pt x="736741" y="2472237"/>
                  <a:pt x="776549" y="2485505"/>
                </a:cubicBezTo>
                <a:cubicBezTo>
                  <a:pt x="824472" y="2517455"/>
                  <a:pt x="778244" y="2489795"/>
                  <a:pt x="826426" y="2510444"/>
                </a:cubicBezTo>
                <a:cubicBezTo>
                  <a:pt x="837816" y="2515325"/>
                  <a:pt x="848171" y="2522467"/>
                  <a:pt x="859676" y="2527069"/>
                </a:cubicBezTo>
                <a:cubicBezTo>
                  <a:pt x="875948" y="2533578"/>
                  <a:pt x="892927" y="2538153"/>
                  <a:pt x="909553" y="2543695"/>
                </a:cubicBezTo>
                <a:cubicBezTo>
                  <a:pt x="917866" y="2546466"/>
                  <a:pt x="925899" y="2550289"/>
                  <a:pt x="934491" y="2552007"/>
                </a:cubicBezTo>
                <a:cubicBezTo>
                  <a:pt x="948346" y="2554778"/>
                  <a:pt x="962348" y="2556893"/>
                  <a:pt x="976055" y="2560320"/>
                </a:cubicBezTo>
                <a:cubicBezTo>
                  <a:pt x="984556" y="2562445"/>
                  <a:pt x="992568" y="2566226"/>
                  <a:pt x="1000993" y="2568633"/>
                </a:cubicBezTo>
                <a:cubicBezTo>
                  <a:pt x="1011978" y="2571772"/>
                  <a:pt x="1023160" y="2574174"/>
                  <a:pt x="1034244" y="2576945"/>
                </a:cubicBezTo>
                <a:cubicBezTo>
                  <a:pt x="1045328" y="2582487"/>
                  <a:pt x="1056105" y="2588689"/>
                  <a:pt x="1067495" y="2593571"/>
                </a:cubicBezTo>
                <a:cubicBezTo>
                  <a:pt x="1075549" y="2597023"/>
                  <a:pt x="1084596" y="2597965"/>
                  <a:pt x="1092433" y="2601884"/>
                </a:cubicBezTo>
                <a:cubicBezTo>
                  <a:pt x="1101369" y="2606352"/>
                  <a:pt x="1108242" y="2614451"/>
                  <a:pt x="1117371" y="2618509"/>
                </a:cubicBezTo>
                <a:cubicBezTo>
                  <a:pt x="1133385" y="2625627"/>
                  <a:pt x="1152665" y="2625414"/>
                  <a:pt x="1167247" y="2635135"/>
                </a:cubicBezTo>
                <a:cubicBezTo>
                  <a:pt x="1175560" y="2640677"/>
                  <a:pt x="1183056" y="2647702"/>
                  <a:pt x="1192186" y="2651760"/>
                </a:cubicBezTo>
                <a:cubicBezTo>
                  <a:pt x="1208200" y="2658877"/>
                  <a:pt x="1227035" y="2659369"/>
                  <a:pt x="1242062" y="2668385"/>
                </a:cubicBezTo>
                <a:cubicBezTo>
                  <a:pt x="1255917" y="2676698"/>
                  <a:pt x="1268917" y="2686638"/>
                  <a:pt x="1283626" y="2693324"/>
                </a:cubicBezTo>
                <a:cubicBezTo>
                  <a:pt x="1320854" y="2710246"/>
                  <a:pt x="1370161" y="2717490"/>
                  <a:pt x="1408316" y="2726575"/>
                </a:cubicBezTo>
                <a:cubicBezTo>
                  <a:pt x="1441658" y="2734514"/>
                  <a:pt x="1475113" y="2742097"/>
                  <a:pt x="1508069" y="2751513"/>
                </a:cubicBezTo>
                <a:cubicBezTo>
                  <a:pt x="1577243" y="2771277"/>
                  <a:pt x="1546688" y="2763245"/>
                  <a:pt x="1599509" y="2776451"/>
                </a:cubicBezTo>
                <a:cubicBezTo>
                  <a:pt x="1607822" y="2781993"/>
                  <a:pt x="1614482" y="2792364"/>
                  <a:pt x="1624447" y="2793076"/>
                </a:cubicBezTo>
                <a:cubicBezTo>
                  <a:pt x="1748262" y="2801920"/>
                  <a:pt x="1680401" y="2791051"/>
                  <a:pt x="1749138" y="2768138"/>
                </a:cubicBezTo>
                <a:cubicBezTo>
                  <a:pt x="1762542" y="2763670"/>
                  <a:pt x="1776995" y="2763252"/>
                  <a:pt x="1790702" y="2759825"/>
                </a:cubicBezTo>
                <a:cubicBezTo>
                  <a:pt x="1799203" y="2757700"/>
                  <a:pt x="1815640" y="2751513"/>
                  <a:pt x="1815640" y="2751513"/>
                </a:cubicBezTo>
                <a:lnTo>
                  <a:pt x="1823953" y="2793076"/>
                </a:lnTo>
                <a:lnTo>
                  <a:pt x="1823953" y="2793076"/>
                </a:lnTo>
                <a:lnTo>
                  <a:pt x="1799015" y="2776451"/>
                </a:lnTo>
              </a:path>
            </a:pathLst>
          </a:custGeom>
          <a:noFill/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Frihåndsform 5"/>
          <p:cNvSpPr/>
          <p:nvPr/>
        </p:nvSpPr>
        <p:spPr>
          <a:xfrm>
            <a:off x="1835696" y="1124745"/>
            <a:ext cx="1080120" cy="1224135"/>
          </a:xfrm>
          <a:custGeom>
            <a:avLst/>
            <a:gdLst>
              <a:gd name="connsiteX0" fmla="*/ 731520 w 1230284"/>
              <a:gd name="connsiteY0" fmla="*/ 1679171 h 1737360"/>
              <a:gd name="connsiteX1" fmla="*/ 731520 w 1230284"/>
              <a:gd name="connsiteY1" fmla="*/ 1679171 h 1737360"/>
              <a:gd name="connsiteX2" fmla="*/ 798022 w 1230284"/>
              <a:gd name="connsiteY2" fmla="*/ 1712422 h 1737360"/>
              <a:gd name="connsiteX3" fmla="*/ 847898 w 1230284"/>
              <a:gd name="connsiteY3" fmla="*/ 1729047 h 1737360"/>
              <a:gd name="connsiteX4" fmla="*/ 872836 w 1230284"/>
              <a:gd name="connsiteY4" fmla="*/ 1737360 h 1737360"/>
              <a:gd name="connsiteX5" fmla="*/ 939338 w 1230284"/>
              <a:gd name="connsiteY5" fmla="*/ 1729047 h 1737360"/>
              <a:gd name="connsiteX6" fmla="*/ 989215 w 1230284"/>
              <a:gd name="connsiteY6" fmla="*/ 1712422 h 1737360"/>
              <a:gd name="connsiteX7" fmla="*/ 1064029 w 1230284"/>
              <a:gd name="connsiteY7" fmla="*/ 1679171 h 1737360"/>
              <a:gd name="connsiteX8" fmla="*/ 1088967 w 1230284"/>
              <a:gd name="connsiteY8" fmla="*/ 1670858 h 1737360"/>
              <a:gd name="connsiteX9" fmla="*/ 1105593 w 1230284"/>
              <a:gd name="connsiteY9" fmla="*/ 1654232 h 1737360"/>
              <a:gd name="connsiteX10" fmla="*/ 1130531 w 1230284"/>
              <a:gd name="connsiteY10" fmla="*/ 1645920 h 1737360"/>
              <a:gd name="connsiteX11" fmla="*/ 1147156 w 1230284"/>
              <a:gd name="connsiteY11" fmla="*/ 1620982 h 1737360"/>
              <a:gd name="connsiteX12" fmla="*/ 1172095 w 1230284"/>
              <a:gd name="connsiteY12" fmla="*/ 1612669 h 1737360"/>
              <a:gd name="connsiteX13" fmla="*/ 1230284 w 1230284"/>
              <a:gd name="connsiteY13" fmla="*/ 1571105 h 1737360"/>
              <a:gd name="connsiteX14" fmla="*/ 1205345 w 1230284"/>
              <a:gd name="connsiteY14" fmla="*/ 1463040 h 1737360"/>
              <a:gd name="connsiteX15" fmla="*/ 1197033 w 1230284"/>
              <a:gd name="connsiteY15" fmla="*/ 1413163 h 1737360"/>
              <a:gd name="connsiteX16" fmla="*/ 1180407 w 1230284"/>
              <a:gd name="connsiteY16" fmla="*/ 1363287 h 1737360"/>
              <a:gd name="connsiteX17" fmla="*/ 1163782 w 1230284"/>
              <a:gd name="connsiteY17" fmla="*/ 1313411 h 1737360"/>
              <a:gd name="connsiteX18" fmla="*/ 1147156 w 1230284"/>
              <a:gd name="connsiteY18" fmla="*/ 1296785 h 1737360"/>
              <a:gd name="connsiteX19" fmla="*/ 1138844 w 1230284"/>
              <a:gd name="connsiteY19" fmla="*/ 1271847 h 1737360"/>
              <a:gd name="connsiteX20" fmla="*/ 1122218 w 1230284"/>
              <a:gd name="connsiteY20" fmla="*/ 1255222 h 1737360"/>
              <a:gd name="connsiteX21" fmla="*/ 1105593 w 1230284"/>
              <a:gd name="connsiteY21" fmla="*/ 1230283 h 1737360"/>
              <a:gd name="connsiteX22" fmla="*/ 1097280 w 1230284"/>
              <a:gd name="connsiteY22" fmla="*/ 1205345 h 1737360"/>
              <a:gd name="connsiteX23" fmla="*/ 1072342 w 1230284"/>
              <a:gd name="connsiteY23" fmla="*/ 1188720 h 1737360"/>
              <a:gd name="connsiteX24" fmla="*/ 1055716 w 1230284"/>
              <a:gd name="connsiteY24" fmla="*/ 1172094 h 1737360"/>
              <a:gd name="connsiteX25" fmla="*/ 1047404 w 1230284"/>
              <a:gd name="connsiteY25" fmla="*/ 1147156 h 1737360"/>
              <a:gd name="connsiteX26" fmla="*/ 1014153 w 1230284"/>
              <a:gd name="connsiteY26" fmla="*/ 1097280 h 1737360"/>
              <a:gd name="connsiteX27" fmla="*/ 989215 w 1230284"/>
              <a:gd name="connsiteY27" fmla="*/ 1055716 h 1737360"/>
              <a:gd name="connsiteX28" fmla="*/ 947651 w 1230284"/>
              <a:gd name="connsiteY28" fmla="*/ 980902 h 1737360"/>
              <a:gd name="connsiteX29" fmla="*/ 931025 w 1230284"/>
              <a:gd name="connsiteY29" fmla="*/ 955963 h 1737360"/>
              <a:gd name="connsiteX30" fmla="*/ 922713 w 1230284"/>
              <a:gd name="connsiteY30" fmla="*/ 922712 h 1737360"/>
              <a:gd name="connsiteX31" fmla="*/ 906087 w 1230284"/>
              <a:gd name="connsiteY31" fmla="*/ 906087 h 1737360"/>
              <a:gd name="connsiteX32" fmla="*/ 889462 w 1230284"/>
              <a:gd name="connsiteY32" fmla="*/ 856211 h 1737360"/>
              <a:gd name="connsiteX33" fmla="*/ 856211 w 1230284"/>
              <a:gd name="connsiteY33" fmla="*/ 806334 h 1737360"/>
              <a:gd name="connsiteX34" fmla="*/ 822960 w 1230284"/>
              <a:gd name="connsiteY34" fmla="*/ 739832 h 1737360"/>
              <a:gd name="connsiteX35" fmla="*/ 806335 w 1230284"/>
              <a:gd name="connsiteY35" fmla="*/ 689956 h 1737360"/>
              <a:gd name="connsiteX36" fmla="*/ 789709 w 1230284"/>
              <a:gd name="connsiteY36" fmla="*/ 665018 h 1737360"/>
              <a:gd name="connsiteX37" fmla="*/ 781396 w 1230284"/>
              <a:gd name="connsiteY37" fmla="*/ 640080 h 1737360"/>
              <a:gd name="connsiteX38" fmla="*/ 764771 w 1230284"/>
              <a:gd name="connsiteY38" fmla="*/ 615142 h 1737360"/>
              <a:gd name="connsiteX39" fmla="*/ 756458 w 1230284"/>
              <a:gd name="connsiteY39" fmla="*/ 590203 h 1737360"/>
              <a:gd name="connsiteX40" fmla="*/ 723207 w 1230284"/>
              <a:gd name="connsiteY40" fmla="*/ 548640 h 1737360"/>
              <a:gd name="connsiteX41" fmla="*/ 714895 w 1230284"/>
              <a:gd name="connsiteY41" fmla="*/ 523702 h 1737360"/>
              <a:gd name="connsiteX42" fmla="*/ 673331 w 1230284"/>
              <a:gd name="connsiteY42" fmla="*/ 490451 h 1737360"/>
              <a:gd name="connsiteX43" fmla="*/ 648393 w 1230284"/>
              <a:gd name="connsiteY43" fmla="*/ 432262 h 1737360"/>
              <a:gd name="connsiteX44" fmla="*/ 615142 w 1230284"/>
              <a:gd name="connsiteY44" fmla="*/ 390698 h 1737360"/>
              <a:gd name="connsiteX45" fmla="*/ 598516 w 1230284"/>
              <a:gd name="connsiteY45" fmla="*/ 340822 h 1737360"/>
              <a:gd name="connsiteX46" fmla="*/ 590204 w 1230284"/>
              <a:gd name="connsiteY46" fmla="*/ 315883 h 1737360"/>
              <a:gd name="connsiteX47" fmla="*/ 573578 w 1230284"/>
              <a:gd name="connsiteY47" fmla="*/ 299258 h 1737360"/>
              <a:gd name="connsiteX48" fmla="*/ 540327 w 1230284"/>
              <a:gd name="connsiteY48" fmla="*/ 232756 h 1737360"/>
              <a:gd name="connsiteX49" fmla="*/ 515389 w 1230284"/>
              <a:gd name="connsiteY49" fmla="*/ 191192 h 1737360"/>
              <a:gd name="connsiteX50" fmla="*/ 498764 w 1230284"/>
              <a:gd name="connsiteY50" fmla="*/ 166254 h 1737360"/>
              <a:gd name="connsiteX51" fmla="*/ 448887 w 1230284"/>
              <a:gd name="connsiteY51" fmla="*/ 149629 h 1737360"/>
              <a:gd name="connsiteX52" fmla="*/ 407324 w 1230284"/>
              <a:gd name="connsiteY52" fmla="*/ 124691 h 1737360"/>
              <a:gd name="connsiteX53" fmla="*/ 365760 w 1230284"/>
              <a:gd name="connsiteY53" fmla="*/ 99752 h 1737360"/>
              <a:gd name="connsiteX54" fmla="*/ 299258 w 1230284"/>
              <a:gd name="connsiteY54" fmla="*/ 41563 h 1737360"/>
              <a:gd name="connsiteX55" fmla="*/ 274320 w 1230284"/>
              <a:gd name="connsiteY55" fmla="*/ 24938 h 1737360"/>
              <a:gd name="connsiteX56" fmla="*/ 249382 w 1230284"/>
              <a:gd name="connsiteY56" fmla="*/ 8312 h 1737360"/>
              <a:gd name="connsiteX57" fmla="*/ 216131 w 1230284"/>
              <a:gd name="connsiteY57" fmla="*/ 0 h 1737360"/>
              <a:gd name="connsiteX58" fmla="*/ 99753 w 1230284"/>
              <a:gd name="connsiteY58" fmla="*/ 8312 h 1737360"/>
              <a:gd name="connsiteX59" fmla="*/ 83127 w 1230284"/>
              <a:gd name="connsiteY59" fmla="*/ 24938 h 1737360"/>
              <a:gd name="connsiteX60" fmla="*/ 24938 w 1230284"/>
              <a:gd name="connsiteY60" fmla="*/ 49876 h 1737360"/>
              <a:gd name="connsiteX61" fmla="*/ 8313 w 1230284"/>
              <a:gd name="connsiteY61" fmla="*/ 108065 h 1737360"/>
              <a:gd name="connsiteX62" fmla="*/ 0 w 1230284"/>
              <a:gd name="connsiteY62" fmla="*/ 166254 h 1737360"/>
              <a:gd name="connsiteX63" fmla="*/ 8313 w 1230284"/>
              <a:gd name="connsiteY63" fmla="*/ 282632 h 1737360"/>
              <a:gd name="connsiteX64" fmla="*/ 16625 w 1230284"/>
              <a:gd name="connsiteY64" fmla="*/ 332509 h 1737360"/>
              <a:gd name="connsiteX65" fmla="*/ 24938 w 1230284"/>
              <a:gd name="connsiteY65" fmla="*/ 399011 h 1737360"/>
              <a:gd name="connsiteX66" fmla="*/ 33251 w 1230284"/>
              <a:gd name="connsiteY66" fmla="*/ 440574 h 1737360"/>
              <a:gd name="connsiteX67" fmla="*/ 41564 w 1230284"/>
              <a:gd name="connsiteY67" fmla="*/ 498763 h 1737360"/>
              <a:gd name="connsiteX68" fmla="*/ 49876 w 1230284"/>
              <a:gd name="connsiteY68" fmla="*/ 532014 h 1737360"/>
              <a:gd name="connsiteX69" fmla="*/ 74815 w 1230284"/>
              <a:gd name="connsiteY69" fmla="*/ 606829 h 1737360"/>
              <a:gd name="connsiteX70" fmla="*/ 91440 w 1230284"/>
              <a:gd name="connsiteY70" fmla="*/ 665018 h 1737360"/>
              <a:gd name="connsiteX71" fmla="*/ 108065 w 1230284"/>
              <a:gd name="connsiteY71" fmla="*/ 714894 h 1737360"/>
              <a:gd name="connsiteX72" fmla="*/ 116378 w 1230284"/>
              <a:gd name="connsiteY72" fmla="*/ 739832 h 1737360"/>
              <a:gd name="connsiteX73" fmla="*/ 133004 w 1230284"/>
              <a:gd name="connsiteY73" fmla="*/ 756458 h 1737360"/>
              <a:gd name="connsiteX74" fmla="*/ 166255 w 1230284"/>
              <a:gd name="connsiteY74" fmla="*/ 822960 h 1737360"/>
              <a:gd name="connsiteX75" fmla="*/ 174567 w 1230284"/>
              <a:gd name="connsiteY75" fmla="*/ 847898 h 1737360"/>
              <a:gd name="connsiteX76" fmla="*/ 191193 w 1230284"/>
              <a:gd name="connsiteY76" fmla="*/ 864523 h 1737360"/>
              <a:gd name="connsiteX77" fmla="*/ 207818 w 1230284"/>
              <a:gd name="connsiteY77" fmla="*/ 889462 h 1737360"/>
              <a:gd name="connsiteX78" fmla="*/ 224444 w 1230284"/>
              <a:gd name="connsiteY78" fmla="*/ 906087 h 1737360"/>
              <a:gd name="connsiteX79" fmla="*/ 299258 w 1230284"/>
              <a:gd name="connsiteY79" fmla="*/ 989214 h 1737360"/>
              <a:gd name="connsiteX80" fmla="*/ 332509 w 1230284"/>
              <a:gd name="connsiteY80" fmla="*/ 1030778 h 1737360"/>
              <a:gd name="connsiteX81" fmla="*/ 365760 w 1230284"/>
              <a:gd name="connsiteY81" fmla="*/ 1064029 h 1737360"/>
              <a:gd name="connsiteX82" fmla="*/ 374073 w 1230284"/>
              <a:gd name="connsiteY82" fmla="*/ 1088967 h 1737360"/>
              <a:gd name="connsiteX83" fmla="*/ 407324 w 1230284"/>
              <a:gd name="connsiteY83" fmla="*/ 1138843 h 1737360"/>
              <a:gd name="connsiteX84" fmla="*/ 415636 w 1230284"/>
              <a:gd name="connsiteY84" fmla="*/ 1163782 h 1737360"/>
              <a:gd name="connsiteX85" fmla="*/ 432262 w 1230284"/>
              <a:gd name="connsiteY85" fmla="*/ 1188720 h 1737360"/>
              <a:gd name="connsiteX86" fmla="*/ 465513 w 1230284"/>
              <a:gd name="connsiteY86" fmla="*/ 1255222 h 1737360"/>
              <a:gd name="connsiteX87" fmla="*/ 473825 w 1230284"/>
              <a:gd name="connsiteY87" fmla="*/ 1280160 h 1737360"/>
              <a:gd name="connsiteX88" fmla="*/ 507076 w 1230284"/>
              <a:gd name="connsiteY88" fmla="*/ 1330036 h 1737360"/>
              <a:gd name="connsiteX89" fmla="*/ 540327 w 1230284"/>
              <a:gd name="connsiteY89" fmla="*/ 1404851 h 1737360"/>
              <a:gd name="connsiteX90" fmla="*/ 573578 w 1230284"/>
              <a:gd name="connsiteY90" fmla="*/ 1521229 h 1737360"/>
              <a:gd name="connsiteX91" fmla="*/ 581891 w 1230284"/>
              <a:gd name="connsiteY91" fmla="*/ 1546167 h 1737360"/>
              <a:gd name="connsiteX92" fmla="*/ 598516 w 1230284"/>
              <a:gd name="connsiteY92" fmla="*/ 1571105 h 1737360"/>
              <a:gd name="connsiteX93" fmla="*/ 606829 w 1230284"/>
              <a:gd name="connsiteY93" fmla="*/ 1596043 h 1737360"/>
              <a:gd name="connsiteX94" fmla="*/ 623455 w 1230284"/>
              <a:gd name="connsiteY94" fmla="*/ 1612669 h 1737360"/>
              <a:gd name="connsiteX95" fmla="*/ 640080 w 1230284"/>
              <a:gd name="connsiteY95" fmla="*/ 1637607 h 1737360"/>
              <a:gd name="connsiteX96" fmla="*/ 648393 w 1230284"/>
              <a:gd name="connsiteY96" fmla="*/ 1662545 h 1737360"/>
              <a:gd name="connsiteX97" fmla="*/ 665018 w 1230284"/>
              <a:gd name="connsiteY97" fmla="*/ 1679171 h 1737360"/>
              <a:gd name="connsiteX98" fmla="*/ 681644 w 1230284"/>
              <a:gd name="connsiteY98" fmla="*/ 1704109 h 1737360"/>
              <a:gd name="connsiteX99" fmla="*/ 731520 w 1230284"/>
              <a:gd name="connsiteY99" fmla="*/ 1737360 h 1737360"/>
              <a:gd name="connsiteX100" fmla="*/ 773084 w 1230284"/>
              <a:gd name="connsiteY100" fmla="*/ 1712422 h 1737360"/>
              <a:gd name="connsiteX101" fmla="*/ 856211 w 1230284"/>
              <a:gd name="connsiteY101" fmla="*/ 1695796 h 1737360"/>
              <a:gd name="connsiteX102" fmla="*/ 881149 w 1230284"/>
              <a:gd name="connsiteY102" fmla="*/ 1720734 h 1737360"/>
              <a:gd name="connsiteX103" fmla="*/ 989215 w 1230284"/>
              <a:gd name="connsiteY103" fmla="*/ 1720734 h 1737360"/>
              <a:gd name="connsiteX104" fmla="*/ 980902 w 1230284"/>
              <a:gd name="connsiteY104" fmla="*/ 1712422 h 1737360"/>
              <a:gd name="connsiteX105" fmla="*/ 1080655 w 1230284"/>
              <a:gd name="connsiteY105" fmla="*/ 1679171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230284" h="1737360">
                <a:moveTo>
                  <a:pt x="731520" y="1679171"/>
                </a:moveTo>
                <a:lnTo>
                  <a:pt x="731520" y="1679171"/>
                </a:lnTo>
                <a:cubicBezTo>
                  <a:pt x="753687" y="1690255"/>
                  <a:pt x="775242" y="1702659"/>
                  <a:pt x="798022" y="1712422"/>
                </a:cubicBezTo>
                <a:cubicBezTo>
                  <a:pt x="814130" y="1719325"/>
                  <a:pt x="831273" y="1723505"/>
                  <a:pt x="847898" y="1729047"/>
                </a:cubicBezTo>
                <a:lnTo>
                  <a:pt x="872836" y="1737360"/>
                </a:lnTo>
                <a:cubicBezTo>
                  <a:pt x="895003" y="1734589"/>
                  <a:pt x="917494" y="1733728"/>
                  <a:pt x="939338" y="1729047"/>
                </a:cubicBezTo>
                <a:cubicBezTo>
                  <a:pt x="956474" y="1725375"/>
                  <a:pt x="989215" y="1712422"/>
                  <a:pt x="989215" y="1712422"/>
                </a:cubicBezTo>
                <a:cubicBezTo>
                  <a:pt x="1028735" y="1686074"/>
                  <a:pt x="1004674" y="1698956"/>
                  <a:pt x="1064029" y="1679171"/>
                </a:cubicBezTo>
                <a:lnTo>
                  <a:pt x="1088967" y="1670858"/>
                </a:lnTo>
                <a:cubicBezTo>
                  <a:pt x="1094509" y="1665316"/>
                  <a:pt x="1098872" y="1658264"/>
                  <a:pt x="1105593" y="1654232"/>
                </a:cubicBezTo>
                <a:cubicBezTo>
                  <a:pt x="1113107" y="1649724"/>
                  <a:pt x="1123689" y="1651394"/>
                  <a:pt x="1130531" y="1645920"/>
                </a:cubicBezTo>
                <a:cubicBezTo>
                  <a:pt x="1138332" y="1639679"/>
                  <a:pt x="1139355" y="1627223"/>
                  <a:pt x="1147156" y="1620982"/>
                </a:cubicBezTo>
                <a:cubicBezTo>
                  <a:pt x="1153999" y="1615508"/>
                  <a:pt x="1164257" y="1616588"/>
                  <a:pt x="1172095" y="1612669"/>
                </a:cubicBezTo>
                <a:cubicBezTo>
                  <a:pt x="1210721" y="1593356"/>
                  <a:pt x="1206918" y="1594471"/>
                  <a:pt x="1230284" y="1571105"/>
                </a:cubicBezTo>
                <a:cubicBezTo>
                  <a:pt x="1217133" y="1518501"/>
                  <a:pt x="1213872" y="1509940"/>
                  <a:pt x="1205345" y="1463040"/>
                </a:cubicBezTo>
                <a:cubicBezTo>
                  <a:pt x="1202330" y="1446457"/>
                  <a:pt x="1201121" y="1429515"/>
                  <a:pt x="1197033" y="1413163"/>
                </a:cubicBezTo>
                <a:cubicBezTo>
                  <a:pt x="1192783" y="1396162"/>
                  <a:pt x="1185949" y="1379912"/>
                  <a:pt x="1180407" y="1363287"/>
                </a:cubicBezTo>
                <a:lnTo>
                  <a:pt x="1163782" y="1313411"/>
                </a:lnTo>
                <a:lnTo>
                  <a:pt x="1147156" y="1296785"/>
                </a:lnTo>
                <a:cubicBezTo>
                  <a:pt x="1144385" y="1288472"/>
                  <a:pt x="1143352" y="1279361"/>
                  <a:pt x="1138844" y="1271847"/>
                </a:cubicBezTo>
                <a:cubicBezTo>
                  <a:pt x="1134812" y="1265127"/>
                  <a:pt x="1127114" y="1261342"/>
                  <a:pt x="1122218" y="1255222"/>
                </a:cubicBezTo>
                <a:cubicBezTo>
                  <a:pt x="1115977" y="1247420"/>
                  <a:pt x="1110061" y="1239219"/>
                  <a:pt x="1105593" y="1230283"/>
                </a:cubicBezTo>
                <a:cubicBezTo>
                  <a:pt x="1101674" y="1222446"/>
                  <a:pt x="1102754" y="1212187"/>
                  <a:pt x="1097280" y="1205345"/>
                </a:cubicBezTo>
                <a:cubicBezTo>
                  <a:pt x="1091039" y="1197544"/>
                  <a:pt x="1080143" y="1194961"/>
                  <a:pt x="1072342" y="1188720"/>
                </a:cubicBezTo>
                <a:cubicBezTo>
                  <a:pt x="1066222" y="1183824"/>
                  <a:pt x="1061258" y="1177636"/>
                  <a:pt x="1055716" y="1172094"/>
                </a:cubicBezTo>
                <a:cubicBezTo>
                  <a:pt x="1052945" y="1163781"/>
                  <a:pt x="1051659" y="1154816"/>
                  <a:pt x="1047404" y="1147156"/>
                </a:cubicBezTo>
                <a:cubicBezTo>
                  <a:pt x="1037700" y="1129689"/>
                  <a:pt x="1020472" y="1116236"/>
                  <a:pt x="1014153" y="1097280"/>
                </a:cubicBezTo>
                <a:cubicBezTo>
                  <a:pt x="1003362" y="1064907"/>
                  <a:pt x="1012036" y="1078538"/>
                  <a:pt x="989215" y="1055716"/>
                </a:cubicBezTo>
                <a:cubicBezTo>
                  <a:pt x="974583" y="1011822"/>
                  <a:pt x="985763" y="1038069"/>
                  <a:pt x="947651" y="980902"/>
                </a:cubicBezTo>
                <a:lnTo>
                  <a:pt x="931025" y="955963"/>
                </a:lnTo>
                <a:cubicBezTo>
                  <a:pt x="928254" y="944879"/>
                  <a:pt x="927822" y="932931"/>
                  <a:pt x="922713" y="922712"/>
                </a:cubicBezTo>
                <a:cubicBezTo>
                  <a:pt x="919208" y="915702"/>
                  <a:pt x="909592" y="913097"/>
                  <a:pt x="906087" y="906087"/>
                </a:cubicBezTo>
                <a:cubicBezTo>
                  <a:pt x="898250" y="890413"/>
                  <a:pt x="899183" y="870792"/>
                  <a:pt x="889462" y="856211"/>
                </a:cubicBezTo>
                <a:cubicBezTo>
                  <a:pt x="878378" y="839585"/>
                  <a:pt x="862530" y="825290"/>
                  <a:pt x="856211" y="806334"/>
                </a:cubicBezTo>
                <a:cubicBezTo>
                  <a:pt x="837107" y="749023"/>
                  <a:pt x="851976" y="768850"/>
                  <a:pt x="822960" y="739832"/>
                </a:cubicBezTo>
                <a:cubicBezTo>
                  <a:pt x="817418" y="723207"/>
                  <a:pt x="816056" y="704537"/>
                  <a:pt x="806335" y="689956"/>
                </a:cubicBezTo>
                <a:cubicBezTo>
                  <a:pt x="800793" y="681643"/>
                  <a:pt x="794177" y="673954"/>
                  <a:pt x="789709" y="665018"/>
                </a:cubicBezTo>
                <a:cubicBezTo>
                  <a:pt x="785790" y="657181"/>
                  <a:pt x="785315" y="647917"/>
                  <a:pt x="781396" y="640080"/>
                </a:cubicBezTo>
                <a:cubicBezTo>
                  <a:pt x="776928" y="631144"/>
                  <a:pt x="769239" y="624078"/>
                  <a:pt x="764771" y="615142"/>
                </a:cubicBezTo>
                <a:cubicBezTo>
                  <a:pt x="760852" y="607304"/>
                  <a:pt x="760377" y="598041"/>
                  <a:pt x="756458" y="590203"/>
                </a:cubicBezTo>
                <a:cubicBezTo>
                  <a:pt x="745971" y="569229"/>
                  <a:pt x="738672" y="564104"/>
                  <a:pt x="723207" y="548640"/>
                </a:cubicBezTo>
                <a:cubicBezTo>
                  <a:pt x="720436" y="540327"/>
                  <a:pt x="719403" y="531216"/>
                  <a:pt x="714895" y="523702"/>
                </a:cubicBezTo>
                <a:cubicBezTo>
                  <a:pt x="706998" y="510540"/>
                  <a:pt x="684658" y="498002"/>
                  <a:pt x="673331" y="490451"/>
                </a:cubicBezTo>
                <a:cubicBezTo>
                  <a:pt x="665942" y="468284"/>
                  <a:pt x="662089" y="452805"/>
                  <a:pt x="648393" y="432262"/>
                </a:cubicBezTo>
                <a:cubicBezTo>
                  <a:pt x="625361" y="397715"/>
                  <a:pt x="635275" y="435996"/>
                  <a:pt x="615142" y="390698"/>
                </a:cubicBezTo>
                <a:cubicBezTo>
                  <a:pt x="608024" y="374684"/>
                  <a:pt x="604058" y="357447"/>
                  <a:pt x="598516" y="340822"/>
                </a:cubicBezTo>
                <a:cubicBezTo>
                  <a:pt x="595745" y="332509"/>
                  <a:pt x="596400" y="322079"/>
                  <a:pt x="590204" y="315883"/>
                </a:cubicBezTo>
                <a:lnTo>
                  <a:pt x="573578" y="299258"/>
                </a:lnTo>
                <a:cubicBezTo>
                  <a:pt x="554475" y="241947"/>
                  <a:pt x="569345" y="261774"/>
                  <a:pt x="540327" y="232756"/>
                </a:cubicBezTo>
                <a:cubicBezTo>
                  <a:pt x="525892" y="189448"/>
                  <a:pt x="541471" y="223794"/>
                  <a:pt x="515389" y="191192"/>
                </a:cubicBezTo>
                <a:cubicBezTo>
                  <a:pt x="509148" y="183391"/>
                  <a:pt x="507236" y="171549"/>
                  <a:pt x="498764" y="166254"/>
                </a:cubicBezTo>
                <a:cubicBezTo>
                  <a:pt x="483903" y="156966"/>
                  <a:pt x="448887" y="149629"/>
                  <a:pt x="448887" y="149629"/>
                </a:cubicBezTo>
                <a:cubicBezTo>
                  <a:pt x="406764" y="107504"/>
                  <a:pt x="461277" y="157062"/>
                  <a:pt x="407324" y="124691"/>
                </a:cubicBezTo>
                <a:cubicBezTo>
                  <a:pt x="350265" y="90456"/>
                  <a:pt x="436410" y="123303"/>
                  <a:pt x="365760" y="99752"/>
                </a:cubicBezTo>
                <a:cubicBezTo>
                  <a:pt x="338051" y="58188"/>
                  <a:pt x="357447" y="80355"/>
                  <a:pt x="299258" y="41563"/>
                </a:cubicBezTo>
                <a:lnTo>
                  <a:pt x="274320" y="24938"/>
                </a:lnTo>
                <a:cubicBezTo>
                  <a:pt x="266007" y="19396"/>
                  <a:pt x="259074" y="10735"/>
                  <a:pt x="249382" y="8312"/>
                </a:cubicBezTo>
                <a:lnTo>
                  <a:pt x="216131" y="0"/>
                </a:lnTo>
                <a:cubicBezTo>
                  <a:pt x="177338" y="2771"/>
                  <a:pt x="137978" y="1145"/>
                  <a:pt x="99753" y="8312"/>
                </a:cubicBezTo>
                <a:cubicBezTo>
                  <a:pt x="92050" y="9756"/>
                  <a:pt x="89648" y="20591"/>
                  <a:pt x="83127" y="24938"/>
                </a:cubicBezTo>
                <a:cubicBezTo>
                  <a:pt x="62585" y="38632"/>
                  <a:pt x="47103" y="42487"/>
                  <a:pt x="24938" y="49876"/>
                </a:cubicBezTo>
                <a:cubicBezTo>
                  <a:pt x="17814" y="71248"/>
                  <a:pt x="12489" y="85094"/>
                  <a:pt x="8313" y="108065"/>
                </a:cubicBezTo>
                <a:cubicBezTo>
                  <a:pt x="4808" y="127342"/>
                  <a:pt x="2771" y="146858"/>
                  <a:pt x="0" y="166254"/>
                </a:cubicBezTo>
                <a:cubicBezTo>
                  <a:pt x="2771" y="205047"/>
                  <a:pt x="4443" y="243933"/>
                  <a:pt x="8313" y="282632"/>
                </a:cubicBezTo>
                <a:cubicBezTo>
                  <a:pt x="9990" y="299403"/>
                  <a:pt x="14241" y="315823"/>
                  <a:pt x="16625" y="332509"/>
                </a:cubicBezTo>
                <a:cubicBezTo>
                  <a:pt x="19784" y="354624"/>
                  <a:pt x="21541" y="376931"/>
                  <a:pt x="24938" y="399011"/>
                </a:cubicBezTo>
                <a:cubicBezTo>
                  <a:pt x="27086" y="412975"/>
                  <a:pt x="30928" y="426638"/>
                  <a:pt x="33251" y="440574"/>
                </a:cubicBezTo>
                <a:cubicBezTo>
                  <a:pt x="36472" y="459901"/>
                  <a:pt x="38059" y="479486"/>
                  <a:pt x="41564" y="498763"/>
                </a:cubicBezTo>
                <a:cubicBezTo>
                  <a:pt x="43608" y="510003"/>
                  <a:pt x="46593" y="521071"/>
                  <a:pt x="49876" y="532014"/>
                </a:cubicBezTo>
                <a:cubicBezTo>
                  <a:pt x="49884" y="532041"/>
                  <a:pt x="70654" y="594346"/>
                  <a:pt x="74815" y="606829"/>
                </a:cubicBezTo>
                <a:cubicBezTo>
                  <a:pt x="102743" y="690616"/>
                  <a:pt x="60135" y="560668"/>
                  <a:pt x="91440" y="665018"/>
                </a:cubicBezTo>
                <a:cubicBezTo>
                  <a:pt x="96476" y="681804"/>
                  <a:pt x="102523" y="698269"/>
                  <a:pt x="108065" y="714894"/>
                </a:cubicBezTo>
                <a:cubicBezTo>
                  <a:pt x="110836" y="723207"/>
                  <a:pt x="110182" y="733636"/>
                  <a:pt x="116378" y="739832"/>
                </a:cubicBezTo>
                <a:lnTo>
                  <a:pt x="133004" y="756458"/>
                </a:lnTo>
                <a:cubicBezTo>
                  <a:pt x="152107" y="813769"/>
                  <a:pt x="137237" y="793942"/>
                  <a:pt x="166255" y="822960"/>
                </a:cubicBezTo>
                <a:cubicBezTo>
                  <a:pt x="169026" y="831273"/>
                  <a:pt x="170059" y="840384"/>
                  <a:pt x="174567" y="847898"/>
                </a:cubicBezTo>
                <a:cubicBezTo>
                  <a:pt x="178599" y="854618"/>
                  <a:pt x="186297" y="858403"/>
                  <a:pt x="191193" y="864523"/>
                </a:cubicBezTo>
                <a:cubicBezTo>
                  <a:pt x="197434" y="872325"/>
                  <a:pt x="201577" y="881660"/>
                  <a:pt x="207818" y="889462"/>
                </a:cubicBezTo>
                <a:cubicBezTo>
                  <a:pt x="212714" y="895582"/>
                  <a:pt x="219427" y="900066"/>
                  <a:pt x="224444" y="906087"/>
                </a:cubicBezTo>
                <a:cubicBezTo>
                  <a:pt x="289528" y="984186"/>
                  <a:pt x="195396" y="885352"/>
                  <a:pt x="299258" y="989214"/>
                </a:cubicBezTo>
                <a:cubicBezTo>
                  <a:pt x="355855" y="1045811"/>
                  <a:pt x="269590" y="957373"/>
                  <a:pt x="332509" y="1030778"/>
                </a:cubicBezTo>
                <a:cubicBezTo>
                  <a:pt x="342710" y="1042679"/>
                  <a:pt x="365760" y="1064029"/>
                  <a:pt x="365760" y="1064029"/>
                </a:cubicBezTo>
                <a:cubicBezTo>
                  <a:pt x="368531" y="1072342"/>
                  <a:pt x="369818" y="1081307"/>
                  <a:pt x="374073" y="1088967"/>
                </a:cubicBezTo>
                <a:cubicBezTo>
                  <a:pt x="383777" y="1106434"/>
                  <a:pt x="407324" y="1138843"/>
                  <a:pt x="407324" y="1138843"/>
                </a:cubicBezTo>
                <a:cubicBezTo>
                  <a:pt x="410095" y="1147156"/>
                  <a:pt x="411717" y="1155944"/>
                  <a:pt x="415636" y="1163782"/>
                </a:cubicBezTo>
                <a:cubicBezTo>
                  <a:pt x="420104" y="1172718"/>
                  <a:pt x="428204" y="1179590"/>
                  <a:pt x="432262" y="1188720"/>
                </a:cubicBezTo>
                <a:cubicBezTo>
                  <a:pt x="462829" y="1257495"/>
                  <a:pt x="431368" y="1221077"/>
                  <a:pt x="465513" y="1255222"/>
                </a:cubicBezTo>
                <a:cubicBezTo>
                  <a:pt x="468284" y="1263535"/>
                  <a:pt x="469570" y="1272500"/>
                  <a:pt x="473825" y="1280160"/>
                </a:cubicBezTo>
                <a:cubicBezTo>
                  <a:pt x="483529" y="1297627"/>
                  <a:pt x="500757" y="1311080"/>
                  <a:pt x="507076" y="1330036"/>
                </a:cubicBezTo>
                <a:cubicBezTo>
                  <a:pt x="526861" y="1389390"/>
                  <a:pt x="513981" y="1365330"/>
                  <a:pt x="540327" y="1404851"/>
                </a:cubicBezTo>
                <a:cubicBezTo>
                  <a:pt x="561201" y="1488344"/>
                  <a:pt x="549730" y="1449683"/>
                  <a:pt x="573578" y="1521229"/>
                </a:cubicBezTo>
                <a:cubicBezTo>
                  <a:pt x="576349" y="1529542"/>
                  <a:pt x="577031" y="1538876"/>
                  <a:pt x="581891" y="1546167"/>
                </a:cubicBezTo>
                <a:cubicBezTo>
                  <a:pt x="587433" y="1554480"/>
                  <a:pt x="594048" y="1562169"/>
                  <a:pt x="598516" y="1571105"/>
                </a:cubicBezTo>
                <a:cubicBezTo>
                  <a:pt x="602435" y="1578942"/>
                  <a:pt x="602321" y="1588529"/>
                  <a:pt x="606829" y="1596043"/>
                </a:cubicBezTo>
                <a:cubicBezTo>
                  <a:pt x="610861" y="1602764"/>
                  <a:pt x="618559" y="1606549"/>
                  <a:pt x="623455" y="1612669"/>
                </a:cubicBezTo>
                <a:cubicBezTo>
                  <a:pt x="629696" y="1620470"/>
                  <a:pt x="635612" y="1628671"/>
                  <a:pt x="640080" y="1637607"/>
                </a:cubicBezTo>
                <a:cubicBezTo>
                  <a:pt x="643999" y="1645444"/>
                  <a:pt x="643885" y="1655031"/>
                  <a:pt x="648393" y="1662545"/>
                </a:cubicBezTo>
                <a:cubicBezTo>
                  <a:pt x="652425" y="1669265"/>
                  <a:pt x="660122" y="1673051"/>
                  <a:pt x="665018" y="1679171"/>
                </a:cubicBezTo>
                <a:cubicBezTo>
                  <a:pt x="671259" y="1686972"/>
                  <a:pt x="674125" y="1697530"/>
                  <a:pt x="681644" y="1704109"/>
                </a:cubicBezTo>
                <a:cubicBezTo>
                  <a:pt x="696681" y="1717267"/>
                  <a:pt x="731520" y="1737360"/>
                  <a:pt x="731520" y="1737360"/>
                </a:cubicBezTo>
                <a:cubicBezTo>
                  <a:pt x="802165" y="1713811"/>
                  <a:pt x="716030" y="1746654"/>
                  <a:pt x="773084" y="1712422"/>
                </a:cubicBezTo>
                <a:cubicBezTo>
                  <a:pt x="791221" y="1701540"/>
                  <a:pt x="846119" y="1697238"/>
                  <a:pt x="856211" y="1695796"/>
                </a:cubicBezTo>
                <a:cubicBezTo>
                  <a:pt x="891664" y="1683978"/>
                  <a:pt x="881149" y="1678721"/>
                  <a:pt x="881149" y="1720734"/>
                </a:cubicBezTo>
                <a:lnTo>
                  <a:pt x="989215" y="1720734"/>
                </a:lnTo>
                <a:lnTo>
                  <a:pt x="980902" y="1712422"/>
                </a:lnTo>
                <a:lnTo>
                  <a:pt x="1080655" y="1679171"/>
                </a:lnTo>
              </a:path>
            </a:pathLst>
          </a:cu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67716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 Skogen Leve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Et nettverk av friluftsfolk i alle aldre</a:t>
            </a:r>
          </a:p>
          <a:p>
            <a:r>
              <a:rPr lang="nb-NO" dirty="0"/>
              <a:t>Aktive medlemmer fra Nord-Odal, Nes og Eidsvoll og av hyttefolk fra andre kommuner</a:t>
            </a:r>
          </a:p>
          <a:p>
            <a:r>
              <a:rPr lang="nb-NO" dirty="0"/>
              <a:t>Samarbeid med organisasjonen La Naturen Leve, Motvindkraft i Marker, Åsens Venner Ø. Toten, </a:t>
            </a:r>
            <a:r>
              <a:rPr lang="nb-NO" dirty="0" err="1"/>
              <a:t>Vindkraftmotst</a:t>
            </a:r>
            <a:r>
              <a:rPr lang="nb-NO" dirty="0"/>
              <a:t> i Aurskog Høland</a:t>
            </a:r>
          </a:p>
          <a:p>
            <a:r>
              <a:rPr lang="nb-NO" dirty="0"/>
              <a:t>Bygger og deler kompetanse internt</a:t>
            </a:r>
          </a:p>
          <a:p>
            <a:r>
              <a:rPr lang="nb-NO" dirty="0"/>
              <a:t>Har lagt vekt på saklighet i info og debatter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580280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197434" cy="405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Sand_Proporsjoner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47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5545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00007722">
            <a:hlinkClick r:id="rId2" tooltip="&quot;Tidligere statssekretær Heidi Sørensen tviler på om de grønne sertifikatene har noen positiv klimaeffekt, og sier kraftutbyggingen de fører med seg ødelegger naturen. Foto: NTB scanpix&quot;"/>
          </p:cNvPr>
          <p:cNvPicPr>
            <a:picLocks noChangeAspect="1" noChangeArrowheads="1"/>
          </p:cNvPicPr>
          <p:nvPr/>
        </p:nvPicPr>
        <p:blipFill>
          <a:blip r:embed="rId3" cstate="print"/>
          <a:srcRect l="30403" r="22098" b="14883"/>
          <a:stretch>
            <a:fillRect/>
          </a:stretch>
        </p:blipFill>
        <p:spPr>
          <a:xfrm>
            <a:off x="3491880" y="548680"/>
            <a:ext cx="4968552" cy="5193144"/>
          </a:xfrm>
          <a:prstGeom prst="rect">
            <a:avLst/>
          </a:prstGeom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0" y="692150"/>
            <a:ext cx="34925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nb-NO" sz="3200" dirty="0">
                <a:solidFill>
                  <a:schemeClr val="tx1"/>
                </a:solidFill>
                <a:latin typeface="Georgia" pitchFamily="18" charset="0"/>
              </a:rPr>
              <a:t>Angrer på å ha innført </a:t>
            </a:r>
            <a:r>
              <a:rPr lang="nb-NO" sz="3200" dirty="0" err="1">
                <a:solidFill>
                  <a:schemeClr val="tx1"/>
                </a:solidFill>
                <a:latin typeface="Georgia" pitchFamily="18" charset="0"/>
              </a:rPr>
              <a:t>elsertifikater</a:t>
            </a:r>
            <a:endParaRPr lang="nb-NO" sz="3200" dirty="0">
              <a:solidFill>
                <a:schemeClr val="tx1"/>
              </a:solidFill>
              <a:latin typeface="Georgia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nb-NO" sz="2800" dirty="0">
                <a:solidFill>
                  <a:srgbClr val="FF0000"/>
                </a:solidFill>
                <a:latin typeface="Georgia" pitchFamily="18" charset="0"/>
              </a:rPr>
              <a:t>– De subsidierer naturødeleggelse</a:t>
            </a:r>
            <a:r>
              <a:rPr lang="nb-NO" sz="2800" dirty="0">
                <a:solidFill>
                  <a:schemeClr val="tx1"/>
                </a:solidFill>
                <a:latin typeface="Georgia" pitchFamily="18" charset="0"/>
              </a:rPr>
              <a:t>, sier tidligere statssekretær Heidi Sørensen (SV) nå.</a:t>
            </a:r>
            <a:r>
              <a:rPr lang="nb-NO" sz="2800" b="0" dirty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nb-NO" sz="2800" b="0" dirty="0">
              <a:solidFill>
                <a:schemeClr val="tx1"/>
              </a:solidFill>
              <a:latin typeface="Georgia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nb-NO" sz="2400" b="0" i="1" dirty="0">
                <a:solidFill>
                  <a:schemeClr val="tx1"/>
                </a:solidFill>
                <a:latin typeface="Calibri" pitchFamily="34" charset="0"/>
              </a:rPr>
              <a:t>Kilde: Teknisk Ukeblad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El-sertifikater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b-NO" dirty="0" err="1"/>
              <a:t>E.on`s</a:t>
            </a:r>
            <a:r>
              <a:rPr lang="nb-NO" dirty="0"/>
              <a:t> kostnadsanslag: </a:t>
            </a:r>
            <a:r>
              <a:rPr lang="nb-NO" dirty="0" err="1"/>
              <a:t>Ca</a:t>
            </a:r>
            <a:r>
              <a:rPr lang="nb-NO" dirty="0"/>
              <a:t> 1.5 milliarder</a:t>
            </a:r>
          </a:p>
          <a:p>
            <a:r>
              <a:rPr lang="nb-NO" dirty="0" err="1"/>
              <a:t>Hovedfinansierng</a:t>
            </a:r>
            <a:r>
              <a:rPr lang="nb-NO" dirty="0"/>
              <a:t>: Søknad/tildeling av subsidier: ”Grønne sertifikater” – verdipapir som stimuleringstilskudd til produsenter av fornybar energi. </a:t>
            </a:r>
          </a:p>
          <a:p>
            <a:r>
              <a:rPr lang="nb-NO" dirty="0"/>
              <a:t>Ett </a:t>
            </a:r>
            <a:r>
              <a:rPr lang="nb-NO" dirty="0" err="1"/>
              <a:t>sertifikar</a:t>
            </a:r>
            <a:r>
              <a:rPr lang="nb-NO" dirty="0"/>
              <a:t> for hver hver </a:t>
            </a:r>
            <a:r>
              <a:rPr lang="nb-NO" dirty="0" err="1"/>
              <a:t>megawattime</a:t>
            </a:r>
            <a:r>
              <a:rPr lang="nb-NO" dirty="0"/>
              <a:t> produsert elektrisitet.</a:t>
            </a:r>
          </a:p>
          <a:p>
            <a:r>
              <a:rPr lang="nb-NO" dirty="0"/>
              <a:t>Kan slike inntil 15 år – kan selges til andre produsenter.</a:t>
            </a:r>
          </a:p>
          <a:p>
            <a:r>
              <a:rPr lang="nb-NO" dirty="0"/>
              <a:t>Ordningen innført her 2002. Kursen har variert: Kr 200,-/</a:t>
            </a:r>
            <a:r>
              <a:rPr lang="nb-NO" dirty="0" err="1"/>
              <a:t>serttifikat</a:t>
            </a:r>
            <a:r>
              <a:rPr lang="nb-NO" dirty="0"/>
              <a:t> i 2011 – kr 50,- </a:t>
            </a:r>
            <a:r>
              <a:rPr lang="nb-NO" dirty="0" err="1"/>
              <a:t>des</a:t>
            </a:r>
            <a:r>
              <a:rPr lang="nb-NO" dirty="0"/>
              <a:t> 2017 – nå kr 100,-</a:t>
            </a:r>
          </a:p>
          <a:p>
            <a:r>
              <a:rPr lang="nb-NO" dirty="0"/>
              <a:t>Anslått årsproduksjon her: 39 millioner </a:t>
            </a:r>
            <a:r>
              <a:rPr lang="nb-NO" dirty="0" err="1"/>
              <a:t>MWh</a:t>
            </a:r>
            <a:r>
              <a:rPr lang="nb-NO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067083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har skjedd i N.O.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2011: Glåmdalen melder om </a:t>
            </a:r>
            <a:r>
              <a:rPr lang="nb-NO" dirty="0" err="1"/>
              <a:t>E.on`planer</a:t>
            </a:r>
            <a:r>
              <a:rPr lang="nb-NO" dirty="0"/>
              <a:t>. Overraskende for alle</a:t>
            </a:r>
          </a:p>
          <a:p>
            <a:r>
              <a:rPr lang="nb-NO" dirty="0"/>
              <a:t>Våren 2011: Folkemøte. NVE  redegjør. Politisk behandling. For/imot-</a:t>
            </a:r>
            <a:r>
              <a:rPr lang="nb-NO" dirty="0" err="1"/>
              <a:t>bebatt</a:t>
            </a:r>
            <a:r>
              <a:rPr lang="nb-NO" dirty="0"/>
              <a:t> begynner.</a:t>
            </a:r>
          </a:p>
          <a:p>
            <a:r>
              <a:rPr lang="nb-NO" dirty="0" err="1"/>
              <a:t>Sept</a:t>
            </a:r>
            <a:r>
              <a:rPr lang="nb-NO" dirty="0"/>
              <a:t> 2013: K-styret gjør vedtak om Nei til </a:t>
            </a:r>
            <a:r>
              <a:rPr lang="nb-NO" dirty="0" err="1"/>
              <a:t>E.on`s</a:t>
            </a:r>
            <a:r>
              <a:rPr lang="nb-NO" dirty="0"/>
              <a:t> planer.</a:t>
            </a:r>
          </a:p>
          <a:p>
            <a:r>
              <a:rPr lang="nb-NO" dirty="0" err="1"/>
              <a:t>Febr</a:t>
            </a:r>
            <a:r>
              <a:rPr lang="nb-NO" dirty="0"/>
              <a:t> 2016: Omkamp! Nytt K-styre sier klart JA.</a:t>
            </a:r>
          </a:p>
          <a:p>
            <a:r>
              <a:rPr lang="nb-NO" dirty="0"/>
              <a:t>Senere 2016: Dep </a:t>
            </a:r>
            <a:r>
              <a:rPr lang="nb-NO"/>
              <a:t>gir grønt lys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798928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115616" y="1196752"/>
            <a:ext cx="7416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i="1" dirty="0"/>
              <a:t>Eksport av fornybar kraft fra Norge faser ikke ut kullkraft på kontinentet</a:t>
            </a:r>
          </a:p>
          <a:p>
            <a:pPr algn="ctr"/>
            <a:endParaRPr lang="nb-NO" sz="3200" i="1" dirty="0"/>
          </a:p>
          <a:p>
            <a:endParaRPr lang="nb-NO" dirty="0"/>
          </a:p>
          <a:p>
            <a:endParaRPr lang="nb-NO" dirty="0"/>
          </a:p>
          <a:p>
            <a:pPr algn="r"/>
            <a:r>
              <a:rPr lang="nb-NO" dirty="0"/>
              <a:t>Konserndirektør Jørgen Kildahl </a:t>
            </a:r>
          </a:p>
          <a:p>
            <a:pPr algn="r"/>
            <a:r>
              <a:rPr lang="nb-NO" dirty="0" err="1"/>
              <a:t>E.on</a:t>
            </a:r>
            <a:r>
              <a:rPr lang="nb-NO" dirty="0"/>
              <a:t> til Teknisk ukeblad, 24. oktober 2012!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915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MP0343.jpg (600×40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10090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yltern.no/P1267/MP0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62256" cy="4581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landskap underpr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8784976" cy="58507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539552" y="1700808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sz="3200" dirty="0"/>
              <a:t>Har arrangert ett eget folkemøte i Milepelen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sz="3200" dirty="0"/>
              <a:t>Deltatt aktivt i </a:t>
            </a:r>
            <a:r>
              <a:rPr lang="nb-NO" altLang="nb-NO" sz="3200" dirty="0" err="1"/>
              <a:t>NVE`s</a:t>
            </a:r>
            <a:r>
              <a:rPr lang="nb-NO" altLang="nb-NO" sz="3200" dirty="0"/>
              <a:t> to folkemøter i Nord-Odal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sz="3200" dirty="0"/>
              <a:t>Folkemøter i Trøgstad, Kongsvinger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sz="3200" dirty="0"/>
              <a:t>Befaring ved to vindkraftanlegg i Sverige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sz="3200" dirty="0"/>
              <a:t>Deltatt i seminarer/møter om temaet i Oslo, Elverum, Gardermoen, Årnes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sz="3200" dirty="0"/>
              <a:t>Deltatt aktivt med ca. 140 debattinnlegg i Glåmdalen, med vel 40 ulike forfattere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sz="3200" dirty="0"/>
              <a:t>Produsert, distribuert to brosjyrer til bygdefolket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nb-NO" dirty="0"/>
              <a:t>La Skogen Leve</a:t>
            </a:r>
          </a:p>
        </p:txBody>
      </p:sp>
    </p:spTree>
    <p:extLst>
      <p:ext uri="{BB962C8B-B14F-4D97-AF65-F5344CB8AC3E}">
        <p14:creationId xmlns:p14="http://schemas.microsoft.com/office/powerpoint/2010/main" xmlns="" val="1189675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818"/>
            <a:ext cx="9431899" cy="53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6199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2.2.1 Catering</a:t>
            </a:r>
            <a:endParaRPr lang="nb-NO" dirty="0"/>
          </a:p>
          <a:p>
            <a:r>
              <a:rPr lang="nb-NO" dirty="0"/>
              <a:t>E.ON vil ha behov for levering av mat og drikke til anleggsområde under byggefasen og forplikter seg til å kjøpe dette fra lokale leverandører forutsatt at de klarer å dekke behovet på en hensikts og kvalitetsmessig tilfredsstillende måte og er prismessig konkurransedyktige.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584899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2"/>
          <p:cNvSpPr>
            <a:spLocks noGrp="1"/>
          </p:cNvSpPr>
          <p:nvPr>
            <p:ph idx="1"/>
          </p:nvPr>
        </p:nvSpPr>
        <p:spPr>
          <a:xfrm>
            <a:off x="179388" y="1417638"/>
            <a:ext cx="8785225" cy="5180012"/>
          </a:xfrm>
        </p:spPr>
        <p:txBody>
          <a:bodyPr/>
          <a:lstStyle/>
          <a:p>
            <a:pPr eaLnBrk="1" hangingPunct="1"/>
            <a:r>
              <a:rPr lang="nb-NO" altLang="nb-NO" sz="2800" dirty="0"/>
              <a:t>Store grunneiere fikk forhandle først</a:t>
            </a:r>
          </a:p>
          <a:p>
            <a:pPr eaLnBrk="1" hangingPunct="1"/>
            <a:r>
              <a:rPr lang="nb-NO" altLang="nb-NO" sz="2800" dirty="0"/>
              <a:t>Små grunneiere ble stilt ultimatum – enten er dere med eller så går dere glipp av penger</a:t>
            </a:r>
          </a:p>
          <a:p>
            <a:pPr eaLnBrk="1" hangingPunct="1"/>
            <a:r>
              <a:rPr lang="nb-NO" altLang="nb-NO" sz="2800" i="1" dirty="0"/>
              <a:t>På spørsmål om E ON kunne se på andre områder var svaret: </a:t>
            </a:r>
            <a:r>
              <a:rPr lang="nb-NO" altLang="nb-NO" sz="2800" i="1" dirty="0">
                <a:solidFill>
                  <a:srgbClr val="FF0000"/>
                </a:solidFill>
              </a:rPr>
              <a:t>«Nei, nå har vi brukt så mye ressurser på dette at vi ikke kan endre nå».</a:t>
            </a:r>
            <a:r>
              <a:rPr lang="nb-NO" altLang="nb-NO" sz="2800" i="1" dirty="0"/>
              <a:t> Løpet var lagt før folkemøtet som da fortonet seg som «skinn-demokrati»</a:t>
            </a:r>
          </a:p>
          <a:p>
            <a:pPr eaLnBrk="1" hangingPunct="1"/>
            <a:r>
              <a:rPr lang="nb-NO" altLang="nb-NO" sz="2800" dirty="0"/>
              <a:t>Negative konsekvenser ble behendig tonet ned</a:t>
            </a:r>
          </a:p>
          <a:p>
            <a:pPr eaLnBrk="1" hangingPunct="1"/>
            <a:r>
              <a:rPr lang="nb-NO" altLang="nb-NO" sz="2800" dirty="0"/>
              <a:t>Positive ringvirkninger er etter all sannsynlighet sterkt overdrevet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b-NO" sz="4050" b="1" dirty="0"/>
              <a:t>Demokratisk underskudd</a:t>
            </a:r>
          </a:p>
        </p:txBody>
      </p:sp>
    </p:spTree>
    <p:extLst>
      <p:ext uri="{BB962C8B-B14F-4D97-AF65-F5344CB8AC3E}">
        <p14:creationId xmlns:p14="http://schemas.microsoft.com/office/powerpoint/2010/main" xmlns="" val="1998235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https://www.facebook.com/perb.helmers/videos/405255449941163/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686661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Fra Søndre </a:t>
            </a:r>
            <a:r>
              <a:rPr lang="nb-NO" sz="2800" dirty="0" err="1"/>
              <a:t>Holsjøen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7763"/>
            <a:ext cx="9270571" cy="40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planen?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35-40 vindturbiner på Songkjølen og Engerfjellet</a:t>
            </a:r>
          </a:p>
          <a:p>
            <a:r>
              <a:rPr lang="nb-NO" dirty="0"/>
              <a:t>Ca 20 km med kraftledninger</a:t>
            </a:r>
          </a:p>
          <a:p>
            <a:r>
              <a:rPr lang="nb-NO" dirty="0"/>
              <a:t>Et nettverk av veier på inntil 10 m bredde</a:t>
            </a:r>
          </a:p>
          <a:p>
            <a:r>
              <a:rPr lang="nb-NO" dirty="0"/>
              <a:t>Oppstillingsplasser på inntil 3500 kvm</a:t>
            </a:r>
          </a:p>
          <a:p>
            <a:r>
              <a:rPr lang="nb-NO" dirty="0" err="1"/>
              <a:t>Tårnhøyde</a:t>
            </a:r>
            <a:r>
              <a:rPr lang="nb-NO" dirty="0"/>
              <a:t> 162 m+ Rotordiameter 126 m =  total høyde 225 meter! </a:t>
            </a:r>
          </a:p>
          <a:p>
            <a:r>
              <a:rPr lang="nb-NO" dirty="0"/>
              <a:t>Først anslått 179 m </a:t>
            </a:r>
          </a:p>
          <a:p>
            <a:r>
              <a:rPr lang="nb-NO" dirty="0"/>
              <a:t>Inntil 240 transporter pr turbin</a:t>
            </a:r>
          </a:p>
          <a:p>
            <a:r>
              <a:rPr lang="nb-NO" dirty="0"/>
              <a:t>Eget pukkverk i anleggsområdet</a:t>
            </a:r>
          </a:p>
          <a:p>
            <a:pPr>
              <a:buNone/>
            </a:pP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Hovedproblemstilling I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Landskapet – Nord-Odals arvesølv – forringes</a:t>
            </a:r>
          </a:p>
          <a:p>
            <a:r>
              <a:rPr lang="nb-NO" dirty="0"/>
              <a:t>Bygdas rene </a:t>
            </a:r>
            <a:r>
              <a:rPr lang="nb-NO" dirty="0" err="1"/>
              <a:t>åsprofil</a:t>
            </a:r>
            <a:r>
              <a:rPr lang="nb-NO" dirty="0"/>
              <a:t> mot vest vil bli dominert av himmelstrebende turbiner</a:t>
            </a:r>
          </a:p>
          <a:p>
            <a:r>
              <a:rPr lang="nb-NO" dirty="0"/>
              <a:t>I stedet for rene </a:t>
            </a:r>
            <a:r>
              <a:rPr lang="nb-NO" dirty="0" err="1"/>
              <a:t>åslinjer</a:t>
            </a:r>
            <a:r>
              <a:rPr lang="nb-NO" dirty="0"/>
              <a:t> vil blikket møte turbindominans fra:</a:t>
            </a:r>
          </a:p>
          <a:p>
            <a:pPr lvl="1"/>
            <a:r>
              <a:rPr lang="nb-NO" dirty="0"/>
              <a:t>Fylkesvei 24, særlig på </a:t>
            </a:r>
            <a:r>
              <a:rPr lang="nb-NO" dirty="0" err="1"/>
              <a:t>strekn</a:t>
            </a:r>
            <a:r>
              <a:rPr lang="nb-NO" dirty="0"/>
              <a:t>. Sand-Bruvoll</a:t>
            </a:r>
          </a:p>
          <a:p>
            <a:pPr lvl="1"/>
            <a:r>
              <a:rPr lang="nb-NO" dirty="0"/>
              <a:t>Fylkesvei 181, fra Benkemyra mot Sand</a:t>
            </a:r>
          </a:p>
          <a:p>
            <a:pPr lvl="1"/>
            <a:r>
              <a:rPr lang="nb-NO" dirty="0"/>
              <a:t>Storsjøen, Bukkeneset </a:t>
            </a:r>
            <a:r>
              <a:rPr lang="nb-NO" dirty="0" err="1"/>
              <a:t>osv</a:t>
            </a:r>
            <a:r>
              <a:rPr lang="nb-NO" dirty="0"/>
              <a:t> båtfolkets perle</a:t>
            </a:r>
          </a:p>
          <a:p>
            <a:pPr lvl="1"/>
            <a:r>
              <a:rPr lang="nb-NO" dirty="0"/>
              <a:t>Boligområdene </a:t>
            </a:r>
            <a:r>
              <a:rPr lang="nb-NO" dirty="0" err="1"/>
              <a:t>Brurhella</a:t>
            </a:r>
            <a:r>
              <a:rPr lang="nb-NO" dirty="0"/>
              <a:t> og </a:t>
            </a:r>
            <a:r>
              <a:rPr lang="nb-NO" dirty="0" err="1"/>
              <a:t>Prestberget</a:t>
            </a:r>
            <a:endParaRPr lang="nb-NO" dirty="0"/>
          </a:p>
          <a:p>
            <a:pPr lvl="1"/>
            <a:r>
              <a:rPr lang="nb-NO" dirty="0"/>
              <a:t>Hytteområdene ved Bjerten og </a:t>
            </a:r>
            <a:r>
              <a:rPr lang="nb-NO" dirty="0" err="1"/>
              <a:t>Trautskogen</a:t>
            </a:r>
            <a:endParaRPr lang="nb-NO" dirty="0"/>
          </a:p>
          <a:p>
            <a:pPr lvl="1"/>
            <a:r>
              <a:rPr lang="nb-NO" dirty="0" err="1"/>
              <a:t>Trautskogen</a:t>
            </a:r>
            <a:r>
              <a:rPr lang="nb-NO" dirty="0"/>
              <a:t> kapell </a:t>
            </a:r>
          </a:p>
        </p:txBody>
      </p:sp>
    </p:spTree>
    <p:extLst>
      <p:ext uri="{BB962C8B-B14F-4D97-AF65-F5344CB8AC3E}">
        <p14:creationId xmlns:p14="http://schemas.microsoft.com/office/powerpoint/2010/main" xmlns="" val="1982253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Hovedproblemstilling II: Store irreversible naturinngrep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INON-område – lett tilgjengelig og aktuelt å ta vare på for framtida for fire kommuner: Nord-Odal, Sør-Odal, Nes og Eidsvoll</a:t>
            </a:r>
          </a:p>
          <a:p>
            <a:r>
              <a:rPr lang="nb-NO" dirty="0"/>
              <a:t>Med: </a:t>
            </a:r>
          </a:p>
          <a:p>
            <a:pPr lvl="1"/>
            <a:r>
              <a:rPr lang="nb-NO" dirty="0"/>
              <a:t>Naturmangfold: Gammelskog, store myrområder, rikt og sårbart fugleliv</a:t>
            </a:r>
          </a:p>
          <a:p>
            <a:pPr lvl="1"/>
            <a:r>
              <a:rPr lang="nb-NO" dirty="0"/>
              <a:t>Rikt mangfold av kulturminner: Setervoller og –veier, gamle boplasser</a:t>
            </a:r>
          </a:p>
        </p:txBody>
      </p:sp>
    </p:spTree>
    <p:extLst>
      <p:ext uri="{BB962C8B-B14F-4D97-AF65-F5344CB8AC3E}">
        <p14:creationId xmlns:p14="http://schemas.microsoft.com/office/powerpoint/2010/main" xmlns="" val="3694493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Vindkraft vs. rekreasjonsområde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Området ligger lett tilgjengelig fra Sand – kommunesenteret i Nord-Odal</a:t>
            </a:r>
          </a:p>
          <a:p>
            <a:r>
              <a:rPr lang="nb-NO" dirty="0"/>
              <a:t>Åsene danner vakker profil mot vest fra kommunesenteret med </a:t>
            </a:r>
            <a:r>
              <a:rPr lang="nb-NO" dirty="0" err="1"/>
              <a:t>nåv</a:t>
            </a:r>
            <a:r>
              <a:rPr lang="nb-NO" dirty="0"/>
              <a:t>. Og potensielt framtidige boligområder.</a:t>
            </a:r>
          </a:p>
          <a:p>
            <a:r>
              <a:rPr lang="nb-NO" dirty="0"/>
              <a:t>Skiløyper og vandrestier er opparbeidet i området etter flere års dugnadsarbeid, og er/var under utvikling: </a:t>
            </a:r>
          </a:p>
          <a:p>
            <a:pPr lvl="1"/>
            <a:r>
              <a:rPr lang="nb-NO" dirty="0"/>
              <a:t>Masthaugen-Stormyra-</a:t>
            </a:r>
            <a:r>
              <a:rPr lang="nb-NO" dirty="0" err="1"/>
              <a:t>Songkjølen</a:t>
            </a:r>
            <a:r>
              <a:rPr lang="nb-NO" dirty="0"/>
              <a:t>-</a:t>
            </a:r>
            <a:r>
              <a:rPr lang="nb-NO" dirty="0" err="1"/>
              <a:t>Raudåsen</a:t>
            </a:r>
            <a:endParaRPr lang="nb-NO" dirty="0"/>
          </a:p>
          <a:p>
            <a:pPr lvl="1"/>
            <a:r>
              <a:rPr lang="nb-NO" dirty="0" err="1"/>
              <a:t>Utsjøen</a:t>
            </a:r>
            <a:r>
              <a:rPr lang="nb-NO" dirty="0"/>
              <a:t>-</a:t>
            </a:r>
            <a:r>
              <a:rPr lang="nb-NO" dirty="0" err="1"/>
              <a:t>Murua</a:t>
            </a:r>
            <a:r>
              <a:rPr lang="nb-NO" dirty="0"/>
              <a:t>-Steinsjøen-</a:t>
            </a:r>
            <a:r>
              <a:rPr lang="nb-NO" dirty="0" err="1"/>
              <a:t>Ursknappen</a:t>
            </a:r>
            <a:endParaRPr lang="nb-NO" dirty="0"/>
          </a:p>
          <a:p>
            <a:pPr lvl="1"/>
            <a:r>
              <a:rPr lang="nb-NO" dirty="0"/>
              <a:t>(Bjerten)-Øvre </a:t>
            </a:r>
            <a:r>
              <a:rPr lang="nb-NO" dirty="0" err="1"/>
              <a:t>Holsjøen</a:t>
            </a:r>
            <a:r>
              <a:rPr lang="nb-NO" dirty="0"/>
              <a:t> (</a:t>
            </a:r>
            <a:r>
              <a:rPr lang="nb-NO" dirty="0" err="1"/>
              <a:t>Eidsv</a:t>
            </a:r>
            <a:r>
              <a:rPr lang="nb-NO" dirty="0"/>
              <a:t>.) - </a:t>
            </a:r>
            <a:r>
              <a:rPr lang="nb-NO" dirty="0" err="1"/>
              <a:t>Ottsjøen</a:t>
            </a:r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739587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Lysløype med asfaltert rulleskibane og varmestue ved ”Kommunekoia”. Utbygger stiller inntil 8 </a:t>
            </a:r>
            <a:r>
              <a:rPr lang="nb-NO" dirty="0" err="1"/>
              <a:t>mill</a:t>
            </a:r>
            <a:r>
              <a:rPr lang="nb-NO" dirty="0"/>
              <a:t> kr til opparbeiding.</a:t>
            </a:r>
          </a:p>
          <a:p>
            <a:r>
              <a:rPr lang="nb-NO" dirty="0"/>
              <a:t>Rasteplass ved utsiktspunktet Skarpsno. Åpen bilvei dit til bom.</a:t>
            </a:r>
          </a:p>
          <a:p>
            <a:r>
              <a:rPr lang="nb-NO" dirty="0"/>
              <a:t>Grunneiere stiller kr 200.000,- av sin årlige avkasting  til utvikling av kulturliv/ungdomsarbeid.</a:t>
            </a:r>
          </a:p>
          <a:p>
            <a:r>
              <a:rPr lang="nb-NO" dirty="0"/>
              <a:t>Et informasjons- og utdanningssenter skal opparbeides. 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Avbøtende tiltak – lansert og lagt til grunn da vindkraft ble tatt opp igjen som sak i K</a:t>
            </a:r>
            <a:r>
              <a:rPr lang="nb-NO"/>
              <a:t>-styret 2016:</a:t>
            </a:r>
          </a:p>
        </p:txBody>
      </p:sp>
    </p:spTree>
    <p:extLst>
      <p:ext uri="{BB962C8B-B14F-4D97-AF65-F5344CB8AC3E}">
        <p14:creationId xmlns:p14="http://schemas.microsoft.com/office/powerpoint/2010/main" xmlns="" val="2592634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07504" y="116632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i="1" dirty="0">
                <a:solidFill>
                  <a:srgbClr val="376092"/>
                </a:solidFill>
              </a:rPr>
              <a:t>Vindkraftverk avgir svært plagsom vedvarende støy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3347864" y="764704"/>
            <a:ext cx="5796136" cy="5293757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sv-SE" sz="2000" b="1" dirty="0"/>
              <a:t>Tre forhold gjør norske vindkraftverk spesielt utsatt for støy relativt til andre land:</a:t>
            </a:r>
          </a:p>
          <a:p>
            <a:endParaRPr lang="sv-SE" sz="2000" b="1" dirty="0"/>
          </a:p>
          <a:p>
            <a:r>
              <a:rPr lang="sv-SE" sz="2000" b="1" dirty="0"/>
              <a:t>Turbiner - type og størrelse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v-SE" dirty="0"/>
              <a:t>Store vindturbiner i Norge gir mye støy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v-SE" dirty="0"/>
              <a:t>Gjennomsnittsstørelser i 2016: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sv-SE" dirty="0"/>
              <a:t>Norge: 		  	2.3 MW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sv-SE" dirty="0"/>
              <a:t>Danmark &amp; Tyskland:  	ca. 1 MW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v-SE" dirty="0"/>
              <a:t>I 2017 er snittstørrelsen 3.5 MW på turbiner ved nye vindkraftverk</a:t>
            </a:r>
          </a:p>
          <a:p>
            <a:pPr>
              <a:spcBef>
                <a:spcPts val="1200"/>
              </a:spcBef>
            </a:pPr>
            <a:r>
              <a:rPr lang="sv-SE" sz="2000" b="1" dirty="0" err="1"/>
              <a:t>Kuperte</a:t>
            </a:r>
            <a:r>
              <a:rPr lang="sv-SE" sz="2000" b="1" dirty="0"/>
              <a:t> </a:t>
            </a:r>
            <a:r>
              <a:rPr lang="sv-SE" sz="2000" b="1" dirty="0" err="1"/>
              <a:t>terreng</a:t>
            </a:r>
            <a:endParaRPr lang="sv-SE" sz="2000" b="1" dirty="0"/>
          </a:p>
          <a:p>
            <a:pPr marL="571500" indent="-571500">
              <a:spcBef>
                <a:spcPts val="1200"/>
              </a:spcBef>
              <a:buFont typeface="Arial" pitchFamily="34" charset="0"/>
              <a:buChar char="•"/>
            </a:pPr>
            <a:r>
              <a:rPr lang="sv-SE" dirty="0"/>
              <a:t>Turbiner oppe på fjellet mens bebyggelse ligger i daler med vindskygge hvor støyen ikke maskeres av vindsus</a:t>
            </a:r>
          </a:p>
          <a:p>
            <a:pPr>
              <a:spcBef>
                <a:spcPts val="1200"/>
              </a:spcBef>
            </a:pPr>
            <a:r>
              <a:rPr lang="sv-SE" sz="2000" b="1" dirty="0"/>
              <a:t>Marktype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sv-SE" dirty="0"/>
              <a:t>Mye akustisk hard bakke som fjell og vann gir lite demping av lyden underveis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129183" y="5301208"/>
            <a:ext cx="3218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«Akustisk foto» av lydutstrålingen fra en vindturbin.</a:t>
            </a:r>
          </a:p>
          <a:p>
            <a:r>
              <a:rPr lang="nb-NO" sz="1200" dirty="0"/>
              <a:t>(Viser bare lyden som treffer mikrofonene som ligger på plattformen på bakken)</a:t>
            </a:r>
          </a:p>
        </p:txBody>
      </p:sp>
      <p:pic>
        <p:nvPicPr>
          <p:cNvPr id="10243" name="Picture 3" descr="C:\Users\Sveinulf\Pictures\1 Epson\Bilde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9183" y="764704"/>
            <a:ext cx="2859087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1A94-05A6-439C-86B9-0901D47663D1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605247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3442</TotalTime>
  <Words>890</Words>
  <Application>Microsoft Office PowerPoint</Application>
  <PresentationFormat>Skjermfremvisning (4:3)</PresentationFormat>
  <Paragraphs>125</Paragraphs>
  <Slides>34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34</vt:i4>
      </vt:variant>
    </vt:vector>
  </HeadingPairs>
  <TitlesOfParts>
    <vt:vector size="35" baseType="lpstr">
      <vt:lpstr>Office-tema</vt:lpstr>
      <vt:lpstr>Lysbilde 1</vt:lpstr>
      <vt:lpstr>La Skogen Leve</vt:lpstr>
      <vt:lpstr>La Skogen Leve</vt:lpstr>
      <vt:lpstr>Hva er planen?</vt:lpstr>
      <vt:lpstr>Hovedproblemstilling I</vt:lpstr>
      <vt:lpstr>Hovedproblemstilling II: Store irreversible naturinngrep</vt:lpstr>
      <vt:lpstr>Vindkraft vs. rekreasjonsområde</vt:lpstr>
      <vt:lpstr>Avbøtende tiltak – lansert og lagt til grunn da vindkraft ble tatt opp igjen som sak i K-styret 2016:</vt:lpstr>
      <vt:lpstr>Lysbilde 9</vt:lpstr>
      <vt:lpstr>Lysbilde 10</vt:lpstr>
      <vt:lpstr>Lysbilde 11</vt:lpstr>
      <vt:lpstr>Lysbilde 12</vt:lpstr>
      <vt:lpstr>Lysbilde 13</vt:lpstr>
      <vt:lpstr>Lysbilde 14</vt:lpstr>
      <vt:lpstr>Egersund</vt:lpstr>
      <vt:lpstr>Lysbilde 16</vt:lpstr>
      <vt:lpstr>Lysbilde 17</vt:lpstr>
      <vt:lpstr>Lysbilde 18</vt:lpstr>
      <vt:lpstr>Lysbilde 19</vt:lpstr>
      <vt:lpstr>Lysbilde 20</vt:lpstr>
      <vt:lpstr>Lysbilde 21</vt:lpstr>
      <vt:lpstr>Lysbilde 22</vt:lpstr>
      <vt:lpstr>El-sertifikater</vt:lpstr>
      <vt:lpstr>Hva har skjedd i N.O.</vt:lpstr>
      <vt:lpstr>Lysbilde 25</vt:lpstr>
      <vt:lpstr>Lysbilde 26</vt:lpstr>
      <vt:lpstr>Lysbilde 27</vt:lpstr>
      <vt:lpstr>Lysbilde 28</vt:lpstr>
      <vt:lpstr>Lysbilde 29</vt:lpstr>
      <vt:lpstr>Lysbilde 30</vt:lpstr>
      <vt:lpstr>Lysbilde 31</vt:lpstr>
      <vt:lpstr>Demokratisk underskudd</vt:lpstr>
      <vt:lpstr>Lysbilde 33</vt:lpstr>
      <vt:lpstr>Fra Søndre Holsjøen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Hjalmar</dc:creator>
  <cp:lastModifiedBy>Eier</cp:lastModifiedBy>
  <cp:revision>45</cp:revision>
  <dcterms:created xsi:type="dcterms:W3CDTF">2013-02-08T13:46:05Z</dcterms:created>
  <dcterms:modified xsi:type="dcterms:W3CDTF">2018-06-09T07:47:02Z</dcterms:modified>
</cp:coreProperties>
</file>