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2" r:id="rId5"/>
    <p:sldId id="263" r:id="rId6"/>
    <p:sldId id="265" r:id="rId7"/>
    <p:sldId id="268" r:id="rId8"/>
    <p:sldId id="266" r:id="rId9"/>
    <p:sldId id="259" r:id="rId10"/>
    <p:sldId id="270" r:id="rId11"/>
    <p:sldId id="260" r:id="rId12"/>
    <p:sldId id="271" r:id="rId13"/>
  </p:sldIdLst>
  <p:sldSz cx="9144000" cy="5143500" type="screen16x9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8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50594" y="0"/>
            <a:ext cx="7406640" cy="51435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251520" y="2139702"/>
            <a:ext cx="4176464" cy="648072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249040" y="2787774"/>
            <a:ext cx="4178862" cy="521196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Underskrift</a:t>
            </a:r>
            <a:endParaRPr lang="nb-NO" dirty="0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5" y="329571"/>
            <a:ext cx="3168352" cy="41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7533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251520" y="3305176"/>
            <a:ext cx="864096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251520" y="2180035"/>
            <a:ext cx="864096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 smtClean="0"/>
              <a:t>Underskrift</a:t>
            </a:r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13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5032266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14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804248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4761586"/>
            <a:ext cx="1224136" cy="266727"/>
          </a:xfrm>
          <a:prstGeom prst="rect">
            <a:avLst/>
          </a:prstGeom>
        </p:spPr>
      </p:pic>
      <p:cxnSp>
        <p:nvCxnSpPr>
          <p:cNvPr id="16" name="Rett linje 15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53877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51520" y="1200151"/>
            <a:ext cx="424428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24428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3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14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5032266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15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804248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6" name="Bild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4761586"/>
            <a:ext cx="1224136" cy="266727"/>
          </a:xfrm>
          <a:prstGeom prst="rect">
            <a:avLst/>
          </a:prstGeom>
        </p:spPr>
      </p:pic>
      <p:cxnSp>
        <p:nvCxnSpPr>
          <p:cNvPr id="17" name="Rett linje 16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80325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251520" y="1151335"/>
            <a:ext cx="4245868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251520" y="1631156"/>
            <a:ext cx="424586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247454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24745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5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5032266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804248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8" name="Bild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4761586"/>
            <a:ext cx="1224136" cy="266727"/>
          </a:xfrm>
          <a:prstGeom prst="rect">
            <a:avLst/>
          </a:prstGeom>
        </p:spPr>
      </p:pic>
      <p:cxnSp>
        <p:nvCxnSpPr>
          <p:cNvPr id="19" name="Rett linje 18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74642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11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12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5032266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13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804248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4761586"/>
            <a:ext cx="1224136" cy="266727"/>
          </a:xfrm>
          <a:prstGeom prst="rect">
            <a:avLst/>
          </a:prstGeom>
        </p:spPr>
      </p:pic>
      <p:cxnSp>
        <p:nvCxnSpPr>
          <p:cNvPr id="15" name="Rett linje 14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19109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5032266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12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804248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4761586"/>
            <a:ext cx="1224136" cy="266727"/>
          </a:xfrm>
          <a:prstGeom prst="rect">
            <a:avLst/>
          </a:prstGeom>
        </p:spPr>
      </p:pic>
      <p:cxnSp>
        <p:nvCxnSpPr>
          <p:cNvPr id="14" name="Rett linje 13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92208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251521" y="204787"/>
            <a:ext cx="321399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31743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51521" y="1076326"/>
            <a:ext cx="321399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3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14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5032266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15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804248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6" name="Bild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4761586"/>
            <a:ext cx="1224136" cy="266727"/>
          </a:xfrm>
          <a:prstGeom prst="rect">
            <a:avLst/>
          </a:prstGeom>
        </p:spPr>
      </p:pic>
      <p:cxnSp>
        <p:nvCxnSpPr>
          <p:cNvPr id="17" name="Rett linje 16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36754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13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5032266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14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804248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4761586"/>
            <a:ext cx="1224136" cy="266727"/>
          </a:xfrm>
          <a:prstGeom prst="rect">
            <a:avLst/>
          </a:prstGeom>
        </p:spPr>
      </p:pic>
      <p:cxnSp>
        <p:nvCxnSpPr>
          <p:cNvPr id="16" name="Rett linje 15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06830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 hasCustomPrompt="1"/>
          </p:nvPr>
        </p:nvSpPr>
        <p:spPr>
          <a:xfrm>
            <a:off x="7884368" y="205979"/>
            <a:ext cx="1008112" cy="4388644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51520" y="205979"/>
            <a:ext cx="7488832" cy="4388644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13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5032266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14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804248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4761586"/>
            <a:ext cx="1224136" cy="266727"/>
          </a:xfrm>
          <a:prstGeom prst="rect">
            <a:avLst/>
          </a:prstGeom>
        </p:spPr>
      </p:pic>
      <p:cxnSp>
        <p:nvCxnSpPr>
          <p:cNvPr id="16" name="Rett linje 15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3238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0456" y="0"/>
            <a:ext cx="5503544" cy="51435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2267744" y="2139702"/>
            <a:ext cx="4608512" cy="648072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2266421" y="2787774"/>
            <a:ext cx="4611158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Underskrift</a:t>
            </a:r>
            <a:endParaRPr lang="nb-NO" dirty="0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5" y="329571"/>
            <a:ext cx="3168352" cy="414293"/>
          </a:xfrm>
          <a:prstGeom prst="rect">
            <a:avLst/>
          </a:prstGeom>
        </p:spPr>
      </p:pic>
      <p:sp>
        <p:nvSpPr>
          <p:cNvPr id="6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4176464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5940152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cxnSp>
        <p:nvCxnSpPr>
          <p:cNvPr id="11" name="Rett linje 10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Bilde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5159" y="4761913"/>
            <a:ext cx="2037321" cy="2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00739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5032266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804248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4761586"/>
            <a:ext cx="1224136" cy="266727"/>
          </a:xfrm>
          <a:prstGeom prst="rect">
            <a:avLst/>
          </a:prstGeom>
        </p:spPr>
      </p:pic>
      <p:cxnSp>
        <p:nvCxnSpPr>
          <p:cNvPr id="18" name="Rett linje 17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36507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ssholder for bilde 2"/>
          <p:cNvSpPr>
            <a:spLocks noGrp="1"/>
          </p:cNvSpPr>
          <p:nvPr>
            <p:ph type="pic" idx="10"/>
          </p:nvPr>
        </p:nvSpPr>
        <p:spPr>
          <a:xfrm>
            <a:off x="0" y="987573"/>
            <a:ext cx="9144000" cy="4155927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0" y="2859782"/>
            <a:ext cx="4140021" cy="648072"/>
          </a:xfrm>
          <a:solidFill>
            <a:srgbClr val="003283"/>
          </a:solidFill>
        </p:spPr>
        <p:txBody>
          <a:bodyPr lIns="432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-268" y="3507854"/>
            <a:ext cx="4140220" cy="521196"/>
          </a:xfrm>
          <a:solidFill>
            <a:srgbClr val="003283"/>
          </a:solidFill>
        </p:spPr>
        <p:txBody>
          <a:bodyPr lIns="43200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Underskrift</a:t>
            </a:r>
            <a:endParaRPr lang="nb-NO" dirty="0"/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5" y="329571"/>
            <a:ext cx="3168352" cy="414293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2267744" y="195486"/>
            <a:ext cx="244827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994436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ssholder for bilde 2"/>
          <p:cNvSpPr>
            <a:spLocks noGrp="1"/>
          </p:cNvSpPr>
          <p:nvPr>
            <p:ph type="pic" idx="10"/>
          </p:nvPr>
        </p:nvSpPr>
        <p:spPr>
          <a:xfrm>
            <a:off x="0" y="987573"/>
            <a:ext cx="9144000" cy="280831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5" y="329571"/>
            <a:ext cx="3168352" cy="414293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2267744" y="195486"/>
            <a:ext cx="244827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Rektangel 3"/>
          <p:cNvSpPr/>
          <p:nvPr userDrawn="1"/>
        </p:nvSpPr>
        <p:spPr>
          <a:xfrm>
            <a:off x="0" y="3795886"/>
            <a:ext cx="9144000" cy="1347614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/>
          <p:cNvSpPr>
            <a:spLocks noGrp="1"/>
          </p:cNvSpPr>
          <p:nvPr>
            <p:ph type="ctrTitle" hasCustomPrompt="1"/>
          </p:nvPr>
        </p:nvSpPr>
        <p:spPr>
          <a:xfrm>
            <a:off x="251520" y="4001601"/>
            <a:ext cx="5184576" cy="527632"/>
          </a:xfrm>
          <a:noFill/>
        </p:spPr>
        <p:txBody>
          <a:bodyPr lIns="9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10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251423" y="4523679"/>
            <a:ext cx="5184825" cy="424335"/>
          </a:xfrm>
          <a:noFill/>
        </p:spPr>
        <p:txBody>
          <a:bodyPr lIns="9000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Underskrift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86840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251520" y="205979"/>
            <a:ext cx="5904656" cy="857250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1200151"/>
            <a:ext cx="5904656" cy="339447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5032266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804248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4761586"/>
            <a:ext cx="1224136" cy="266727"/>
          </a:xfrm>
          <a:prstGeom prst="rect">
            <a:avLst/>
          </a:prstGeom>
        </p:spPr>
      </p:pic>
      <p:cxnSp>
        <p:nvCxnSpPr>
          <p:cNvPr id="18" name="Rett linje 17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lassholder for bilde 2"/>
          <p:cNvSpPr>
            <a:spLocks noGrp="1"/>
          </p:cNvSpPr>
          <p:nvPr>
            <p:ph type="pic" idx="13"/>
          </p:nvPr>
        </p:nvSpPr>
        <p:spPr>
          <a:xfrm>
            <a:off x="6300192" y="1"/>
            <a:ext cx="2843808" cy="465998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253569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, 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2983919" y="209426"/>
            <a:ext cx="5904656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Overskrift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83919" y="1203598"/>
            <a:ext cx="5904656" cy="339447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5032266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804248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4761586"/>
            <a:ext cx="1224136" cy="266727"/>
          </a:xfrm>
          <a:prstGeom prst="rect">
            <a:avLst/>
          </a:prstGeom>
        </p:spPr>
      </p:pic>
      <p:cxnSp>
        <p:nvCxnSpPr>
          <p:cNvPr id="18" name="Rett linje 17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lassholder for bilde 2"/>
          <p:cNvSpPr>
            <a:spLocks noGrp="1"/>
          </p:cNvSpPr>
          <p:nvPr>
            <p:ph type="pic" idx="13"/>
          </p:nvPr>
        </p:nvSpPr>
        <p:spPr>
          <a:xfrm>
            <a:off x="0" y="1"/>
            <a:ext cx="2843808" cy="465998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15124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pbilde og to tekstbok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251520" y="1949825"/>
            <a:ext cx="4245868" cy="47982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32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Overskrift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251520" y="2427734"/>
            <a:ext cx="4245868" cy="2166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949825"/>
            <a:ext cx="4247454" cy="47982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32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Overskrift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2427734"/>
            <a:ext cx="4247454" cy="2166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5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5032266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804248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8" name="Bild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4761586"/>
            <a:ext cx="1224136" cy="266727"/>
          </a:xfrm>
          <a:prstGeom prst="rect">
            <a:avLst/>
          </a:prstGeom>
        </p:spPr>
      </p:pic>
      <p:cxnSp>
        <p:nvCxnSpPr>
          <p:cNvPr id="19" name="Rett linje 18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lassholder for bilde 2"/>
          <p:cNvSpPr>
            <a:spLocks noGrp="1"/>
          </p:cNvSpPr>
          <p:nvPr>
            <p:ph type="pic" idx="13"/>
          </p:nvPr>
        </p:nvSpPr>
        <p:spPr>
          <a:xfrm>
            <a:off x="0" y="1"/>
            <a:ext cx="9144000" cy="1851669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795363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i far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251520" y="915566"/>
            <a:ext cx="4245868" cy="36790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9" y="205978"/>
            <a:ext cx="4248552" cy="56557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32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Overskrift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915566"/>
            <a:ext cx="4247454" cy="36790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5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5032266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804248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8" name="Bild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4761586"/>
            <a:ext cx="1224136" cy="266727"/>
          </a:xfrm>
          <a:prstGeom prst="rect">
            <a:avLst/>
          </a:prstGeom>
        </p:spPr>
      </p:pic>
      <p:cxnSp>
        <p:nvCxnSpPr>
          <p:cNvPr id="19" name="Rett linje 18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tel 1"/>
          <p:cNvSpPr>
            <a:spLocks noGrp="1"/>
          </p:cNvSpPr>
          <p:nvPr>
            <p:ph type="title" hasCustomPrompt="1"/>
          </p:nvPr>
        </p:nvSpPr>
        <p:spPr>
          <a:xfrm>
            <a:off x="251520" y="205979"/>
            <a:ext cx="4248472" cy="565572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2" name="Rektangel 1"/>
          <p:cNvSpPr/>
          <p:nvPr userDrawn="1"/>
        </p:nvSpPr>
        <p:spPr>
          <a:xfrm>
            <a:off x="4572000" y="0"/>
            <a:ext cx="4572000" cy="4659982"/>
          </a:xfrm>
          <a:prstGeom prst="rect">
            <a:avLst/>
          </a:prstGeom>
          <a:solidFill>
            <a:srgbClr val="00328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605048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h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224136" cy="273844"/>
          </a:xfrm>
        </p:spPr>
        <p:txBody>
          <a:bodyPr/>
          <a:lstStyle>
            <a:lvl1pPr>
              <a:defRPr>
                <a:solidFill>
                  <a:srgbClr val="003283"/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19672" y="4767263"/>
            <a:ext cx="5032266" cy="27384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804248" y="4767263"/>
            <a:ext cx="720080" cy="273844"/>
          </a:xfrm>
        </p:spPr>
        <p:txBody>
          <a:bodyPr/>
          <a:lstStyle>
            <a:lvl1pPr algn="ctr">
              <a:defRPr>
                <a:solidFill>
                  <a:srgbClr val="003283"/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8" name="Bild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4761586"/>
            <a:ext cx="1224136" cy="266727"/>
          </a:xfrm>
          <a:prstGeom prst="rect">
            <a:avLst/>
          </a:prstGeom>
        </p:spPr>
      </p:pic>
      <p:cxnSp>
        <p:nvCxnSpPr>
          <p:cNvPr id="19" name="Rett linje 18"/>
          <p:cNvCxnSpPr/>
          <p:nvPr userDrawn="1"/>
        </p:nvCxnSpPr>
        <p:spPr>
          <a:xfrm>
            <a:off x="251520" y="4659982"/>
            <a:ext cx="8640960" cy="0"/>
          </a:xfrm>
          <a:prstGeom prst="line">
            <a:avLst/>
          </a:prstGeom>
          <a:ln>
            <a:solidFill>
              <a:srgbClr val="0032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lassholder for bilde 2"/>
          <p:cNvSpPr>
            <a:spLocks noGrp="1"/>
          </p:cNvSpPr>
          <p:nvPr>
            <p:ph type="pic" idx="13"/>
          </p:nvPr>
        </p:nvSpPr>
        <p:spPr>
          <a:xfrm>
            <a:off x="0" y="1"/>
            <a:ext cx="9144000" cy="465998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758803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64096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251520" y="1200151"/>
            <a:ext cx="864096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1520" y="4767263"/>
            <a:ext cx="233928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65BB9-59D1-4209-87AE-A52681B2773A}" type="datetimeFigureOut">
              <a:rPr lang="nb-NO" smtClean="0"/>
              <a:pPr/>
              <a:t>15.01.2019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33928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C06C4-49B3-473D-9441-AA8DA924B4D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40341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0" r:id="rId3"/>
    <p:sldLayoutId id="2147483661" r:id="rId4"/>
    <p:sldLayoutId id="2147483662" r:id="rId5"/>
    <p:sldLayoutId id="2147483664" r:id="rId6"/>
    <p:sldLayoutId id="2147483653" r:id="rId7"/>
    <p:sldLayoutId id="2147483666" r:id="rId8"/>
    <p:sldLayoutId id="2147483667" r:id="rId9"/>
    <p:sldLayoutId id="2147483651" r:id="rId10"/>
    <p:sldLayoutId id="2147483652" r:id="rId11"/>
    <p:sldLayoutId id="2147483665" r:id="rId12"/>
    <p:sldLayoutId id="2147483654" r:id="rId13"/>
    <p:sldLayoutId id="2147483655" r:id="rId14"/>
    <p:sldLayoutId id="2147483656" r:id="rId15"/>
    <p:sldLayoutId id="2147483658" r:id="rId16"/>
    <p:sldLayoutId id="2147483659" r:id="rId17"/>
    <p:sldLayoutId id="2147483668" r:id="rId18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328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hus.no/Documents/Nyheter%20og%20arrangementer/2018/Kongsvinger%20til%20Ahus%20-%20folder.pdf" TargetMode="External"/><Relationship Id="rId2" Type="http://schemas.openxmlformats.org/officeDocument/2006/relationships/hyperlink" Target="https://www.ahus.no/kongsvinger-en-del-av-ah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else-sorost.no/nyheter/foretaksmote-om-kongsvinger-sykehus" TargetMode="External"/><Relationship Id="rId5" Type="http://schemas.openxmlformats.org/officeDocument/2006/relationships/hyperlink" Target="http://www.sykehuset-innlandet.no/" TargetMode="External"/><Relationship Id="rId4" Type="http://schemas.openxmlformats.org/officeDocument/2006/relationships/hyperlink" Target="https://www.ahus.no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51520" y="2139702"/>
            <a:ext cx="7560840" cy="648072"/>
          </a:xfrm>
        </p:spPr>
        <p:txBody>
          <a:bodyPr>
            <a:normAutofit/>
          </a:bodyPr>
          <a:lstStyle/>
          <a:p>
            <a:r>
              <a:rPr lang="nb-NO" dirty="0" smtClean="0"/>
              <a:t>Virksomhetsoverdragelse Kongsvinger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 smtClean="0"/>
              <a:t>14. Januar 2019</a:t>
            </a:r>
          </a:p>
          <a:p>
            <a:r>
              <a:rPr lang="nb-NO" dirty="0" smtClean="0"/>
              <a:t>Geir Kristoffersen – Divisjon </a:t>
            </a:r>
            <a:r>
              <a:rPr lang="nb-NO" dirty="0" err="1" smtClean="0"/>
              <a:t>Prehospitale</a:t>
            </a:r>
            <a:r>
              <a:rPr lang="nb-NO" dirty="0" smtClean="0"/>
              <a:t> tjenester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67893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4"/>
          <p:cNvGraphicFramePr>
            <a:graphicFrameLocks/>
          </p:cNvGraphicFramePr>
          <p:nvPr>
            <p:extLst/>
          </p:nvPr>
        </p:nvGraphicFramePr>
        <p:xfrm>
          <a:off x="358966" y="735806"/>
          <a:ext cx="8628753" cy="4407693"/>
        </p:xfrm>
        <a:graphic>
          <a:graphicData uri="http://schemas.openxmlformats.org/drawingml/2006/table">
            <a:tbl>
              <a:tblPr firstRow="1" bandRow="1"/>
              <a:tblGrid>
                <a:gridCol w="631419">
                  <a:extLst>
                    <a:ext uri="{9D8B030D-6E8A-4147-A177-3AD203B41FA5}">
                      <a16:colId xmlns:a16="http://schemas.microsoft.com/office/drawing/2014/main" xmlns="" val="3121368592"/>
                    </a:ext>
                  </a:extLst>
                </a:gridCol>
                <a:gridCol w="631368">
                  <a:extLst>
                    <a:ext uri="{9D8B030D-6E8A-4147-A177-3AD203B41FA5}">
                      <a16:colId xmlns:a16="http://schemas.microsoft.com/office/drawing/2014/main" xmlns="" val="1031476217"/>
                    </a:ext>
                  </a:extLst>
                </a:gridCol>
                <a:gridCol w="63815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58524">
                  <a:extLst>
                    <a:ext uri="{9D8B030D-6E8A-4147-A177-3AD203B41FA5}">
                      <a16:colId xmlns:a16="http://schemas.microsoft.com/office/drawing/2014/main" xmlns="" val="530222455"/>
                    </a:ext>
                  </a:extLst>
                </a:gridCol>
                <a:gridCol w="617790">
                  <a:extLst>
                    <a:ext uri="{9D8B030D-6E8A-4147-A177-3AD203B41FA5}">
                      <a16:colId xmlns:a16="http://schemas.microsoft.com/office/drawing/2014/main" xmlns="" val="3083448308"/>
                    </a:ext>
                  </a:extLst>
                </a:gridCol>
                <a:gridCol w="631368">
                  <a:extLst>
                    <a:ext uri="{9D8B030D-6E8A-4147-A177-3AD203B41FA5}">
                      <a16:colId xmlns:a16="http://schemas.microsoft.com/office/drawing/2014/main" xmlns="" val="1702446051"/>
                    </a:ext>
                  </a:extLst>
                </a:gridCol>
                <a:gridCol w="617790">
                  <a:extLst>
                    <a:ext uri="{9D8B030D-6E8A-4147-A177-3AD203B41FA5}">
                      <a16:colId xmlns:a16="http://schemas.microsoft.com/office/drawing/2014/main" xmlns="" val="484389104"/>
                    </a:ext>
                  </a:extLst>
                </a:gridCol>
                <a:gridCol w="64494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31368">
                  <a:extLst>
                    <a:ext uri="{9D8B030D-6E8A-4147-A177-3AD203B41FA5}">
                      <a16:colId xmlns:a16="http://schemas.microsoft.com/office/drawing/2014/main" xmlns="" val="1264597710"/>
                    </a:ext>
                  </a:extLst>
                </a:gridCol>
                <a:gridCol w="624580">
                  <a:extLst>
                    <a:ext uri="{9D8B030D-6E8A-4147-A177-3AD203B41FA5}">
                      <a16:colId xmlns:a16="http://schemas.microsoft.com/office/drawing/2014/main" xmlns="" val="1375126137"/>
                    </a:ext>
                  </a:extLst>
                </a:gridCol>
                <a:gridCol w="590636">
                  <a:extLst>
                    <a:ext uri="{9D8B030D-6E8A-4147-A177-3AD203B41FA5}">
                      <a16:colId xmlns:a16="http://schemas.microsoft.com/office/drawing/2014/main" xmlns="" val="1246783459"/>
                    </a:ext>
                  </a:extLst>
                </a:gridCol>
                <a:gridCol w="570269">
                  <a:extLst>
                    <a:ext uri="{9D8B030D-6E8A-4147-A177-3AD203B41FA5}">
                      <a16:colId xmlns:a16="http://schemas.microsoft.com/office/drawing/2014/main" xmlns="" val="2310331208"/>
                    </a:ext>
                  </a:extLst>
                </a:gridCol>
                <a:gridCol w="570269">
                  <a:extLst>
                    <a:ext uri="{9D8B030D-6E8A-4147-A177-3AD203B41FA5}">
                      <a16:colId xmlns:a16="http://schemas.microsoft.com/office/drawing/2014/main" xmlns="" val="1967205368"/>
                    </a:ext>
                  </a:extLst>
                </a:gridCol>
                <a:gridCol w="570269">
                  <a:extLst>
                    <a:ext uri="{9D8B030D-6E8A-4147-A177-3AD203B41FA5}">
                      <a16:colId xmlns:a16="http://schemas.microsoft.com/office/drawing/2014/main" xmlns="" val="1198808885"/>
                    </a:ext>
                  </a:extLst>
                </a:gridCol>
              </a:tblGrid>
              <a:tr h="422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Uke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Uke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Uke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Uke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Uke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Uke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Uke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Uke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Uke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Uke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Uke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Uke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Uke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Uke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84933"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bg1"/>
                        </a:solidFill>
                      </a:endParaRP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bg1"/>
                        </a:solidFill>
                      </a:endParaRP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bg1"/>
                        </a:solidFill>
                      </a:endParaRPr>
                    </a:p>
                  </a:txBody>
                  <a:tcPr marL="67103" marR="67103" marT="25713" marB="25713" vert="vert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bg1"/>
                        </a:solidFill>
                      </a:endParaRPr>
                    </a:p>
                  </a:txBody>
                  <a:tcPr marL="67103" marR="67103" marT="25713" marB="25713" vert="vert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bg1"/>
                        </a:solidFill>
                      </a:endParaRPr>
                    </a:p>
                  </a:txBody>
                  <a:tcPr marL="67103" marR="67103" marT="25713" marB="25713" vert="vert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bg1"/>
                        </a:solidFill>
                      </a:endParaRPr>
                    </a:p>
                  </a:txBody>
                  <a:tcPr marL="67103" marR="67103" marT="25713" marB="25713" vert="vert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bg1"/>
                        </a:solidFill>
                      </a:endParaRPr>
                    </a:p>
                  </a:txBody>
                  <a:tcPr marL="67103" marR="67103" marT="25713" marB="25713" vert="vert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bg1"/>
                        </a:solidFill>
                      </a:endParaRPr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 marL="67103" marR="67103" marT="25713" marB="25713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11" name="Rett linje 10"/>
          <p:cNvCxnSpPr/>
          <p:nvPr/>
        </p:nvCxnSpPr>
        <p:spPr>
          <a:xfrm>
            <a:off x="5148064" y="1131934"/>
            <a:ext cx="0" cy="390993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ktangel 8"/>
          <p:cNvSpPr/>
          <p:nvPr/>
        </p:nvSpPr>
        <p:spPr>
          <a:xfrm>
            <a:off x="5320146" y="4641273"/>
            <a:ext cx="3823855" cy="415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emkant 5"/>
          <p:cNvSpPr/>
          <p:nvPr/>
        </p:nvSpPr>
        <p:spPr>
          <a:xfrm>
            <a:off x="1680162" y="1451551"/>
            <a:ext cx="664654" cy="103530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DIPS 1</a:t>
            </a:r>
          </a:p>
        </p:txBody>
      </p:sp>
      <p:sp>
        <p:nvSpPr>
          <p:cNvPr id="8" name="Femkant 7"/>
          <p:cNvSpPr/>
          <p:nvPr/>
        </p:nvSpPr>
        <p:spPr>
          <a:xfrm>
            <a:off x="2265366" y="1242070"/>
            <a:ext cx="2526354" cy="8145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err="1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Partus</a:t>
            </a:r>
            <a:endParaRPr kumimoji="0" lang="nb-NO" sz="1000" b="0" i="0" u="none" strike="noStrike" kern="1200" cap="none" spc="0" normalizeH="0" baseline="0" noProof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Femkant 17"/>
          <p:cNvSpPr/>
          <p:nvPr/>
        </p:nvSpPr>
        <p:spPr>
          <a:xfrm>
            <a:off x="6676279" y="1451760"/>
            <a:ext cx="551942" cy="113372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DIPS 2</a:t>
            </a:r>
          </a:p>
        </p:txBody>
      </p:sp>
      <p:sp>
        <p:nvSpPr>
          <p:cNvPr id="21" name="Femkant 20"/>
          <p:cNvSpPr/>
          <p:nvPr/>
        </p:nvSpPr>
        <p:spPr>
          <a:xfrm>
            <a:off x="3306125" y="1447319"/>
            <a:ext cx="414388" cy="107899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RIS</a:t>
            </a:r>
          </a:p>
        </p:txBody>
      </p:sp>
      <p:sp>
        <p:nvSpPr>
          <p:cNvPr id="23" name="Femkant 22"/>
          <p:cNvSpPr/>
          <p:nvPr/>
        </p:nvSpPr>
        <p:spPr>
          <a:xfrm>
            <a:off x="4186622" y="1446826"/>
            <a:ext cx="1234649" cy="105419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err="1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Analytix</a:t>
            </a:r>
            <a:endParaRPr kumimoji="0" lang="nb-NO" sz="1000" b="0" i="0" u="none" strike="noStrike" kern="1200" cap="none" spc="0" normalizeH="0" baseline="0" noProof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Femkant 24"/>
          <p:cNvSpPr/>
          <p:nvPr/>
        </p:nvSpPr>
        <p:spPr>
          <a:xfrm>
            <a:off x="4797111" y="1242251"/>
            <a:ext cx="649019" cy="9339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err="1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Labcraft</a:t>
            </a:r>
            <a:endParaRPr kumimoji="0" lang="nb-NO" sz="1000" b="0" i="0" u="none" strike="noStrike" kern="1200" cap="none" spc="0" normalizeH="0" baseline="0" noProof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ittel 1"/>
          <p:cNvSpPr txBox="1">
            <a:spLocks/>
          </p:cNvSpPr>
          <p:nvPr/>
        </p:nvSpPr>
        <p:spPr>
          <a:xfrm>
            <a:off x="457200" y="-23124"/>
            <a:ext cx="857885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3388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srgbClr val="00338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Hovedaktiviteter fremover mot 01. februar 2019</a:t>
            </a:r>
          </a:p>
        </p:txBody>
      </p:sp>
      <p:sp>
        <p:nvSpPr>
          <p:cNvPr id="27" name="Femkant 26"/>
          <p:cNvSpPr/>
          <p:nvPr/>
        </p:nvSpPr>
        <p:spPr>
          <a:xfrm>
            <a:off x="1043609" y="1666090"/>
            <a:ext cx="7590544" cy="119007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PACS kopiering (</a:t>
            </a:r>
            <a:r>
              <a:rPr kumimoji="0" lang="nb-NO" sz="1000" b="0" i="0" u="none" strike="noStrike" kern="1200" cap="none" spc="0" normalizeH="0" baseline="0" noProof="0" err="1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prod</a:t>
            </a:r>
            <a:r>
              <a:rPr kumimoji="0" lang="nb-NO" sz="1000" b="0" i="0" u="none" strike="noStrike" kern="1200" cap="none" spc="0" normalizeH="0" baseline="0" noProof="0" err="1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</a:t>
            </a:r>
            <a:r>
              <a:rPr kumimoji="0" lang="nb-NO" sz="1000" b="0" i="0" u="none" strike="noStrike" kern="1200" cap="none" spc="0" normalizeH="0" baseline="0" noProof="0" err="1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prod</a:t>
            </a: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</p:txBody>
      </p:sp>
      <p:sp>
        <p:nvSpPr>
          <p:cNvPr id="31" name="Femkant 30"/>
          <p:cNvSpPr/>
          <p:nvPr/>
        </p:nvSpPr>
        <p:spPr>
          <a:xfrm>
            <a:off x="447566" y="4466019"/>
            <a:ext cx="7240168" cy="126141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Test planlegging</a:t>
            </a:r>
          </a:p>
        </p:txBody>
      </p:sp>
      <p:sp>
        <p:nvSpPr>
          <p:cNvPr id="32" name="Femkant 31"/>
          <p:cNvSpPr/>
          <p:nvPr/>
        </p:nvSpPr>
        <p:spPr>
          <a:xfrm>
            <a:off x="1487058" y="4650118"/>
            <a:ext cx="6704443" cy="116581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Test gjennomføring</a:t>
            </a:r>
          </a:p>
        </p:txBody>
      </p:sp>
      <p:sp>
        <p:nvSpPr>
          <p:cNvPr id="5" name="TekstSylinder 4"/>
          <p:cNvSpPr txBox="1"/>
          <p:nvPr/>
        </p:nvSpPr>
        <p:spPr>
          <a:xfrm rot="16200000">
            <a:off x="-100010" y="1244266"/>
            <a:ext cx="721622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EPJ-SYSTEMER</a:t>
            </a:r>
          </a:p>
        </p:txBody>
      </p:sp>
      <p:sp>
        <p:nvSpPr>
          <p:cNvPr id="35" name="TekstSylinder 34"/>
          <p:cNvSpPr txBox="1"/>
          <p:nvPr/>
        </p:nvSpPr>
        <p:spPr>
          <a:xfrm rot="16200000">
            <a:off x="92481" y="2226305"/>
            <a:ext cx="336641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MTU</a:t>
            </a:r>
          </a:p>
        </p:txBody>
      </p:sp>
      <p:sp>
        <p:nvSpPr>
          <p:cNvPr id="37" name="TekstSylinder 36"/>
          <p:cNvSpPr txBox="1"/>
          <p:nvPr/>
        </p:nvSpPr>
        <p:spPr>
          <a:xfrm rot="16200000">
            <a:off x="-175780" y="2848899"/>
            <a:ext cx="873162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BASISTJENESTR</a:t>
            </a:r>
          </a:p>
        </p:txBody>
      </p:sp>
      <p:sp>
        <p:nvSpPr>
          <p:cNvPr id="39" name="TekstSylinder 38"/>
          <p:cNvSpPr txBox="1"/>
          <p:nvPr/>
        </p:nvSpPr>
        <p:spPr>
          <a:xfrm rot="16200000">
            <a:off x="-175780" y="3744396"/>
            <a:ext cx="873162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ANDRE TJENESTER</a:t>
            </a:r>
          </a:p>
        </p:txBody>
      </p:sp>
      <p:sp>
        <p:nvSpPr>
          <p:cNvPr id="42" name="Femkant 41"/>
          <p:cNvSpPr/>
          <p:nvPr/>
        </p:nvSpPr>
        <p:spPr>
          <a:xfrm>
            <a:off x="447565" y="4821873"/>
            <a:ext cx="8058261" cy="111352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Release planlegging</a:t>
            </a:r>
          </a:p>
        </p:txBody>
      </p:sp>
      <p:sp>
        <p:nvSpPr>
          <p:cNvPr id="43" name="TekstSylinder 42"/>
          <p:cNvSpPr txBox="1"/>
          <p:nvPr/>
        </p:nvSpPr>
        <p:spPr>
          <a:xfrm rot="16200000">
            <a:off x="-100010" y="4558851"/>
            <a:ext cx="721622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TEST-RELEASE</a:t>
            </a:r>
          </a:p>
        </p:txBody>
      </p:sp>
      <p:sp>
        <p:nvSpPr>
          <p:cNvPr id="44" name="Femkant 43"/>
          <p:cNvSpPr/>
          <p:nvPr/>
        </p:nvSpPr>
        <p:spPr>
          <a:xfrm>
            <a:off x="789718" y="4995703"/>
            <a:ext cx="8174894" cy="101015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Release gjennomføring</a:t>
            </a:r>
          </a:p>
        </p:txBody>
      </p:sp>
      <p:sp>
        <p:nvSpPr>
          <p:cNvPr id="22" name="Femkant 21"/>
          <p:cNvSpPr/>
          <p:nvPr/>
        </p:nvSpPr>
        <p:spPr>
          <a:xfrm>
            <a:off x="447989" y="2671445"/>
            <a:ext cx="1333491" cy="119018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Forberede Exchange</a:t>
            </a:r>
          </a:p>
        </p:txBody>
      </p:sp>
      <p:sp>
        <p:nvSpPr>
          <p:cNvPr id="24" name="Femkant 23"/>
          <p:cNvSpPr/>
          <p:nvPr/>
        </p:nvSpPr>
        <p:spPr>
          <a:xfrm>
            <a:off x="7753950" y="2671445"/>
            <a:ext cx="1212265" cy="119018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Kopiere Exchange</a:t>
            </a:r>
          </a:p>
        </p:txBody>
      </p:sp>
      <p:sp>
        <p:nvSpPr>
          <p:cNvPr id="26" name="Femkant 25"/>
          <p:cNvSpPr/>
          <p:nvPr/>
        </p:nvSpPr>
        <p:spPr>
          <a:xfrm>
            <a:off x="447989" y="2834028"/>
            <a:ext cx="2742623" cy="11134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Forberede fil</a:t>
            </a:r>
          </a:p>
        </p:txBody>
      </p:sp>
      <p:sp>
        <p:nvSpPr>
          <p:cNvPr id="28" name="Femkant 27"/>
          <p:cNvSpPr/>
          <p:nvPr/>
        </p:nvSpPr>
        <p:spPr>
          <a:xfrm>
            <a:off x="7767807" y="2834028"/>
            <a:ext cx="1212265" cy="10819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Kopiere fil</a:t>
            </a:r>
          </a:p>
        </p:txBody>
      </p:sp>
      <p:sp>
        <p:nvSpPr>
          <p:cNvPr id="29" name="Femkant 28"/>
          <p:cNvSpPr/>
          <p:nvPr/>
        </p:nvSpPr>
        <p:spPr>
          <a:xfrm>
            <a:off x="447989" y="2992197"/>
            <a:ext cx="2742623" cy="11134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Kartlegge og bestille klienter</a:t>
            </a:r>
          </a:p>
        </p:txBody>
      </p:sp>
      <p:sp>
        <p:nvSpPr>
          <p:cNvPr id="30" name="Femkant 29"/>
          <p:cNvSpPr/>
          <p:nvPr/>
        </p:nvSpPr>
        <p:spPr>
          <a:xfrm>
            <a:off x="3260521" y="2992197"/>
            <a:ext cx="2567126" cy="12612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Planlegge utrulling</a:t>
            </a:r>
          </a:p>
        </p:txBody>
      </p:sp>
      <p:sp>
        <p:nvSpPr>
          <p:cNvPr id="33" name="Femkant 32"/>
          <p:cNvSpPr/>
          <p:nvPr/>
        </p:nvSpPr>
        <p:spPr>
          <a:xfrm>
            <a:off x="6736502" y="2992197"/>
            <a:ext cx="2228109" cy="133216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Tanking og forberedelser</a:t>
            </a:r>
          </a:p>
        </p:txBody>
      </p:sp>
      <p:sp>
        <p:nvSpPr>
          <p:cNvPr id="34" name="Femkant 33"/>
          <p:cNvSpPr/>
          <p:nvPr/>
        </p:nvSpPr>
        <p:spPr>
          <a:xfrm>
            <a:off x="447988" y="3161455"/>
            <a:ext cx="3609662" cy="108848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Nettverk oppsett, brannmurer og IP-range</a:t>
            </a:r>
          </a:p>
        </p:txBody>
      </p:sp>
      <p:sp>
        <p:nvSpPr>
          <p:cNvPr id="36" name="Femkant 35"/>
          <p:cNvSpPr/>
          <p:nvPr/>
        </p:nvSpPr>
        <p:spPr>
          <a:xfrm>
            <a:off x="3259829" y="2699089"/>
            <a:ext cx="2567818" cy="13493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Print bestilling, oppsett og </a:t>
            </a:r>
            <a:r>
              <a:rPr kumimoji="0" lang="nb-NO" sz="1000" b="0" i="0" u="none" strike="noStrike" kern="1200" cap="none" spc="0" normalizeH="0" baseline="0" noProof="0" err="1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install</a:t>
            </a: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sp>
        <p:nvSpPr>
          <p:cNvPr id="38" name="Femkant 37"/>
          <p:cNvSpPr/>
          <p:nvPr/>
        </p:nvSpPr>
        <p:spPr>
          <a:xfrm>
            <a:off x="6736501" y="3181566"/>
            <a:ext cx="2228109" cy="124998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Nettverk forberede overføring</a:t>
            </a:r>
          </a:p>
        </p:txBody>
      </p:sp>
      <p:sp>
        <p:nvSpPr>
          <p:cNvPr id="40" name="Femkant 39"/>
          <p:cNvSpPr/>
          <p:nvPr/>
        </p:nvSpPr>
        <p:spPr>
          <a:xfrm>
            <a:off x="1674076" y="3344198"/>
            <a:ext cx="3278924" cy="107531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Telekom kartlegging og leverandørmøter</a:t>
            </a:r>
          </a:p>
        </p:txBody>
      </p:sp>
      <p:sp>
        <p:nvSpPr>
          <p:cNvPr id="41" name="Femkant 40"/>
          <p:cNvSpPr/>
          <p:nvPr/>
        </p:nvSpPr>
        <p:spPr>
          <a:xfrm>
            <a:off x="7687733" y="3352368"/>
            <a:ext cx="1285340" cy="114766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Telekom overføring</a:t>
            </a:r>
          </a:p>
        </p:txBody>
      </p:sp>
      <p:sp>
        <p:nvSpPr>
          <p:cNvPr id="45" name="Femkant 44"/>
          <p:cNvSpPr/>
          <p:nvPr/>
        </p:nvSpPr>
        <p:spPr>
          <a:xfrm>
            <a:off x="447988" y="2382299"/>
            <a:ext cx="4288230" cy="118871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Kartlegging, leverandøravtaler og prøvemigrering</a:t>
            </a:r>
          </a:p>
        </p:txBody>
      </p:sp>
      <p:sp>
        <p:nvSpPr>
          <p:cNvPr id="46" name="Femkant 45"/>
          <p:cNvSpPr/>
          <p:nvPr/>
        </p:nvSpPr>
        <p:spPr>
          <a:xfrm>
            <a:off x="7400982" y="2382299"/>
            <a:ext cx="1502999" cy="118871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Forberede overføring</a:t>
            </a:r>
          </a:p>
        </p:txBody>
      </p:sp>
      <p:sp>
        <p:nvSpPr>
          <p:cNvPr id="4" name="Likebent trekant 3"/>
          <p:cNvSpPr/>
          <p:nvPr/>
        </p:nvSpPr>
        <p:spPr>
          <a:xfrm>
            <a:off x="8643609" y="4976523"/>
            <a:ext cx="141695" cy="93863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8482379" y="4810142"/>
            <a:ext cx="4088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CAB</a:t>
            </a:r>
          </a:p>
        </p:txBody>
      </p:sp>
      <p:sp>
        <p:nvSpPr>
          <p:cNvPr id="47" name="TekstSylinder 46"/>
          <p:cNvSpPr txBox="1"/>
          <p:nvPr/>
        </p:nvSpPr>
        <p:spPr>
          <a:xfrm rot="16200000">
            <a:off x="92481" y="1869610"/>
            <a:ext cx="336641" cy="40011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AVT.</a:t>
            </a:r>
          </a:p>
        </p:txBody>
      </p:sp>
      <p:sp>
        <p:nvSpPr>
          <p:cNvPr id="49" name="Femkant 48"/>
          <p:cNvSpPr/>
          <p:nvPr/>
        </p:nvSpPr>
        <p:spPr>
          <a:xfrm>
            <a:off x="2541616" y="3862324"/>
            <a:ext cx="2823839" cy="114663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Tilrettelegge nye tjenester Ahus</a:t>
            </a:r>
          </a:p>
        </p:txBody>
      </p:sp>
      <p:sp>
        <p:nvSpPr>
          <p:cNvPr id="50" name="Femkant 49"/>
          <p:cNvSpPr/>
          <p:nvPr/>
        </p:nvSpPr>
        <p:spPr>
          <a:xfrm>
            <a:off x="447989" y="3662299"/>
            <a:ext cx="2823839" cy="114663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Kartlegge tjenester</a:t>
            </a:r>
          </a:p>
        </p:txBody>
      </p:sp>
      <p:sp>
        <p:nvSpPr>
          <p:cNvPr id="51" name="Femkant 50"/>
          <p:cNvSpPr/>
          <p:nvPr/>
        </p:nvSpPr>
        <p:spPr>
          <a:xfrm>
            <a:off x="6736307" y="3856591"/>
            <a:ext cx="2209252" cy="120621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Tilrettelegge nye tjenester Ahus</a:t>
            </a:r>
          </a:p>
        </p:txBody>
      </p:sp>
      <p:sp>
        <p:nvSpPr>
          <p:cNvPr id="52" name="Femkant 51"/>
          <p:cNvSpPr/>
          <p:nvPr/>
        </p:nvSpPr>
        <p:spPr>
          <a:xfrm>
            <a:off x="434931" y="4069255"/>
            <a:ext cx="5392716" cy="127253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Planlegge og forberede filkopiering</a:t>
            </a:r>
          </a:p>
        </p:txBody>
      </p:sp>
      <p:sp>
        <p:nvSpPr>
          <p:cNvPr id="53" name="Femkant 52"/>
          <p:cNvSpPr/>
          <p:nvPr/>
        </p:nvSpPr>
        <p:spPr>
          <a:xfrm>
            <a:off x="6736307" y="4040668"/>
            <a:ext cx="2209252" cy="109655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Filkopiering </a:t>
            </a:r>
          </a:p>
        </p:txBody>
      </p:sp>
      <p:sp>
        <p:nvSpPr>
          <p:cNvPr id="54" name="Femkant 53"/>
          <p:cNvSpPr/>
          <p:nvPr/>
        </p:nvSpPr>
        <p:spPr>
          <a:xfrm>
            <a:off x="467682" y="2017967"/>
            <a:ext cx="3912806" cy="137198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Kartlegging og leverandørkostnad</a:t>
            </a:r>
          </a:p>
        </p:txBody>
      </p:sp>
      <p:sp>
        <p:nvSpPr>
          <p:cNvPr id="55" name="Femkant 54"/>
          <p:cNvSpPr/>
          <p:nvPr/>
        </p:nvSpPr>
        <p:spPr>
          <a:xfrm>
            <a:off x="4428821" y="2033715"/>
            <a:ext cx="1366363" cy="118871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Tilbud og signering HF</a:t>
            </a:r>
          </a:p>
        </p:txBody>
      </p:sp>
      <p:sp>
        <p:nvSpPr>
          <p:cNvPr id="56" name="Femkant 55"/>
          <p:cNvSpPr/>
          <p:nvPr/>
        </p:nvSpPr>
        <p:spPr>
          <a:xfrm>
            <a:off x="6730979" y="2033715"/>
            <a:ext cx="2200541" cy="118871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Endringsbilag og kostfordeling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6068600" y="521751"/>
            <a:ext cx="608298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FRYS</a:t>
            </a:r>
          </a:p>
        </p:txBody>
      </p:sp>
      <p:sp>
        <p:nvSpPr>
          <p:cNvPr id="57" name="TekstSylinder 56"/>
          <p:cNvSpPr txBox="1"/>
          <p:nvPr/>
        </p:nvSpPr>
        <p:spPr>
          <a:xfrm>
            <a:off x="6701391" y="521751"/>
            <a:ext cx="2249178" cy="246221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STRENG ENDRINGSKONTROLL</a:t>
            </a:r>
          </a:p>
        </p:txBody>
      </p:sp>
      <p:sp>
        <p:nvSpPr>
          <p:cNvPr id="58" name="TekstSylinder 57"/>
          <p:cNvSpPr txBox="1"/>
          <p:nvPr/>
        </p:nvSpPr>
        <p:spPr>
          <a:xfrm>
            <a:off x="5442857" y="521751"/>
            <a:ext cx="605518" cy="246221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emkant 20">
            <a:extLst>
              <a:ext uri="{FF2B5EF4-FFF2-40B4-BE49-F238E27FC236}">
                <a16:creationId xmlns:a16="http://schemas.microsoft.com/office/drawing/2014/main" xmlns="" id="{E59CE8A1-D9D6-413C-B9DE-F0386826B3A2}"/>
              </a:ext>
            </a:extLst>
          </p:cNvPr>
          <p:cNvSpPr/>
          <p:nvPr/>
        </p:nvSpPr>
        <p:spPr>
          <a:xfrm>
            <a:off x="7234124" y="1450323"/>
            <a:ext cx="414388" cy="107899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RIS</a:t>
            </a:r>
          </a:p>
        </p:txBody>
      </p:sp>
    </p:spTree>
    <p:extLst>
      <p:ext uri="{BB962C8B-B14F-4D97-AF65-F5344CB8AC3E}">
        <p14:creationId xmlns:p14="http://schemas.microsoft.com/office/powerpoint/2010/main" xmlns="" val="258528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640960" cy="565571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Konsekvenser for Sykehuset Innlandet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843558"/>
            <a:ext cx="8640960" cy="3751065"/>
          </a:xfrm>
        </p:spPr>
        <p:txBody>
          <a:bodyPr>
            <a:normAutofit fontScale="85000" lnSpcReduction="20000"/>
          </a:bodyPr>
          <a:lstStyle/>
          <a:p>
            <a:r>
              <a:rPr lang="nb-NO" dirty="0" smtClean="0"/>
              <a:t>Tilpasse aktivitet i alle enheter </a:t>
            </a:r>
            <a:r>
              <a:rPr lang="nb-NO" dirty="0" err="1" smtClean="0"/>
              <a:t>pga</a:t>
            </a:r>
            <a:r>
              <a:rPr lang="nb-NO" dirty="0" smtClean="0"/>
              <a:t> mindre pågang.</a:t>
            </a:r>
          </a:p>
          <a:p>
            <a:endParaRPr lang="nb-NO" dirty="0" smtClean="0"/>
          </a:p>
          <a:p>
            <a:r>
              <a:rPr lang="nb-NO" dirty="0" smtClean="0"/>
              <a:t>Alle enheter – færre skal betjenes</a:t>
            </a:r>
          </a:p>
          <a:p>
            <a:pPr lvl="1"/>
            <a:r>
              <a:rPr lang="nb-NO" dirty="0" smtClean="0"/>
              <a:t>Eksempler:</a:t>
            </a:r>
          </a:p>
          <a:p>
            <a:pPr lvl="2"/>
            <a:r>
              <a:rPr lang="nb-NO" dirty="0" smtClean="0"/>
              <a:t>Pasientbehandling– pasienter som ikke behandles ved Kongsvinger skal nå til </a:t>
            </a:r>
            <a:r>
              <a:rPr lang="nb-NO" dirty="0" err="1" smtClean="0"/>
              <a:t>Ahus</a:t>
            </a:r>
            <a:endParaRPr lang="nb-NO" dirty="0" smtClean="0"/>
          </a:p>
          <a:p>
            <a:pPr lvl="3"/>
            <a:r>
              <a:rPr lang="nb-NO" dirty="0" smtClean="0"/>
              <a:t>Berører alle fagområder og alle divisjoner – omfang avhengig av funksjonsfordeling</a:t>
            </a:r>
          </a:p>
          <a:p>
            <a:pPr lvl="4"/>
            <a:r>
              <a:rPr lang="nb-NO" dirty="0" smtClean="0"/>
              <a:t>Øye / Øre –Nese-Hals :Elverum</a:t>
            </a:r>
          </a:p>
          <a:p>
            <a:pPr lvl="4"/>
            <a:r>
              <a:rPr lang="nb-NO" dirty="0" smtClean="0"/>
              <a:t>Nevrologi : </a:t>
            </a:r>
            <a:r>
              <a:rPr lang="nb-NO" dirty="0"/>
              <a:t>E</a:t>
            </a:r>
            <a:r>
              <a:rPr lang="nb-NO" dirty="0" smtClean="0"/>
              <a:t>lverum og Lillehammer.</a:t>
            </a:r>
          </a:p>
          <a:p>
            <a:pPr lvl="4"/>
            <a:r>
              <a:rPr lang="nb-NO" dirty="0" smtClean="0"/>
              <a:t>Rehabilitering: Ottestad</a:t>
            </a:r>
          </a:p>
          <a:p>
            <a:pPr lvl="4"/>
            <a:r>
              <a:rPr lang="nb-NO" dirty="0" smtClean="0"/>
              <a:t>Strålebehandling: Gjøvik</a:t>
            </a:r>
          </a:p>
          <a:p>
            <a:pPr lvl="4"/>
            <a:r>
              <a:rPr lang="nb-NO" dirty="0" smtClean="0"/>
              <a:t>Psykisk helsevern : Sanderud</a:t>
            </a:r>
          </a:p>
          <a:p>
            <a:pPr lvl="4"/>
            <a:r>
              <a:rPr lang="nb-NO" dirty="0" smtClean="0"/>
              <a:t>Mv </a:t>
            </a:r>
            <a:r>
              <a:rPr lang="nb-NO" dirty="0" err="1" smtClean="0"/>
              <a:t>mv</a:t>
            </a:r>
            <a:r>
              <a:rPr lang="nb-NO" dirty="0"/>
              <a:t> </a:t>
            </a:r>
            <a:r>
              <a:rPr lang="nb-NO" dirty="0" err="1" smtClean="0"/>
              <a:t>mv</a:t>
            </a:r>
            <a:endParaRPr lang="nb-NO" dirty="0" smtClean="0"/>
          </a:p>
          <a:p>
            <a:pPr lvl="2"/>
            <a:r>
              <a:rPr lang="nb-NO" dirty="0" smtClean="0"/>
              <a:t>AMK-Innlandet </a:t>
            </a:r>
            <a:r>
              <a:rPr lang="nb-NO" dirty="0"/>
              <a:t>og Pasientreiser Innlandet– 10% mindre befolkning.</a:t>
            </a:r>
          </a:p>
          <a:p>
            <a:endParaRPr lang="nb-NO" dirty="0" smtClean="0"/>
          </a:p>
          <a:p>
            <a:r>
              <a:rPr lang="nb-NO" dirty="0" smtClean="0"/>
              <a:t>Bemanning må tilpasses aktivitetsnivå.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903393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Spørsmål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093019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1520" y="22127"/>
            <a:ext cx="8640960" cy="1037456"/>
          </a:xfrm>
        </p:spPr>
        <p:txBody>
          <a:bodyPr>
            <a:noAutofit/>
          </a:bodyPr>
          <a:lstStyle/>
          <a:p>
            <a:r>
              <a:rPr lang="nb-NO" sz="2400" dirty="0" smtClean="0"/>
              <a:t>Hva skjer fra 1 februar</a:t>
            </a:r>
            <a:r>
              <a:rPr lang="nb-NO" sz="2400" dirty="0"/>
              <a:t>?</a:t>
            </a:r>
            <a:r>
              <a:rPr lang="nb-NO" sz="1800" dirty="0"/>
              <a:t/>
            </a:r>
            <a:br>
              <a:rPr lang="nb-NO" sz="1800" dirty="0"/>
            </a:br>
            <a:r>
              <a:rPr lang="nb-NO" sz="1800" dirty="0" smtClean="0"/>
              <a:t/>
            </a:r>
            <a:br>
              <a:rPr lang="nb-NO" sz="1800" dirty="0" smtClean="0"/>
            </a:br>
            <a:r>
              <a:rPr lang="nb-NO" sz="1800" dirty="0" smtClean="0"/>
              <a:t>Øyeblikkelig </a:t>
            </a:r>
            <a:r>
              <a:rPr lang="nb-NO" sz="1800" dirty="0"/>
              <a:t>hjelp </a:t>
            </a:r>
            <a:br>
              <a:rPr lang="nb-NO" sz="1800" dirty="0"/>
            </a:br>
            <a:r>
              <a:rPr lang="nb-NO" sz="1800" dirty="0"/>
              <a:t>Pasienter med akutt behov for medisinsk hjelp og som ikke kan vente på en timeavtale: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79512" y="1347614"/>
            <a:ext cx="8640960" cy="33843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dirty="0" smtClean="0"/>
              <a:t>Fra </a:t>
            </a:r>
            <a:r>
              <a:rPr lang="nb-NO" dirty="0"/>
              <a:t>1. februar 2019: Fastleger og legevakt skal som tidligere henvise pasienter fra Kongsvingerregionen som har behov for øyeblikkelig hjelp til Kongsvinger sykehus.</a:t>
            </a:r>
            <a:br>
              <a:rPr lang="nb-NO" dirty="0"/>
            </a:b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Pasienter med behov for annen øyeblikkelig hjelp enn det som tilbys ved </a:t>
            </a:r>
            <a:r>
              <a:rPr lang="nb-NO" dirty="0" err="1"/>
              <a:t>Ahus</a:t>
            </a:r>
            <a:r>
              <a:rPr lang="nb-NO" dirty="0"/>
              <a:t> på Kongsvinger vil fra 1. februar bli henvist til </a:t>
            </a:r>
            <a:r>
              <a:rPr lang="nb-NO" dirty="0" err="1"/>
              <a:t>Ahus</a:t>
            </a:r>
            <a:r>
              <a:rPr lang="nb-NO" dirty="0"/>
              <a:t> på Nordbyhagen i Lørenskog. </a:t>
            </a:r>
            <a:br>
              <a:rPr lang="nb-NO" dirty="0"/>
            </a:b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Pasienter fra Kongsvingerregionen som fram til 1. februar er innlagt ved andre sykehus i Sykehuset Innlandet, skal gis den nødvendige øyeblikkelige hjelpen der. Ved behov for videre oppfølging i sykehus etter innleggelse, skal Sykehuset Innlandet informere pasientene om at de kan velge å bli overført til </a:t>
            </a:r>
            <a:r>
              <a:rPr lang="nb-NO" dirty="0" err="1"/>
              <a:t>Ahus</a:t>
            </a:r>
            <a:r>
              <a:rPr lang="nb-NO" dirty="0"/>
              <a:t>.</a:t>
            </a:r>
            <a:br>
              <a:rPr lang="nb-NO" dirty="0"/>
            </a:b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Pasienter som trenger øyeblikkelig hjelp og selv oppsøker et sykehus, skal ikke sendes videre uten at det er gjort en vurdering av deres tilstand.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562624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Planlagt </a:t>
            </a:r>
            <a:r>
              <a:rPr lang="nb-NO" dirty="0"/>
              <a:t>helsehjelp </a:t>
            </a:r>
            <a:br>
              <a:rPr lang="nb-NO" dirty="0"/>
            </a:br>
            <a:r>
              <a:rPr lang="nb-NO" sz="2200" dirty="0"/>
              <a:t>Pasienter som har ordinær timeavtale eller er innkalt til innleggelse: </a:t>
            </a:r>
            <a:br>
              <a:rPr lang="nb-NO" sz="2200" dirty="0"/>
            </a:br>
            <a:r>
              <a:rPr lang="nb-NO" sz="2200" dirty="0"/>
              <a:t/>
            </a:r>
            <a:br>
              <a:rPr lang="nb-NO" sz="2200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b-NO" dirty="0" smtClean="0"/>
              <a:t>Fra </a:t>
            </a:r>
            <a:r>
              <a:rPr lang="nb-NO" dirty="0"/>
              <a:t>1. februar 2019: Pasienter fra Kongsvingerregionen som henvises av lege til planlagt helsehjelp skal fortsatt til Kongsvinger sykehus, dersom pasienten selv ikke velger et annet behandlingssted, ut fra prinsippet om fritt behandlingsvalg. </a:t>
            </a:r>
            <a:br>
              <a:rPr lang="nb-NO" dirty="0"/>
            </a:b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Ved behov for behandling som ikke tilbys ved </a:t>
            </a:r>
            <a:r>
              <a:rPr lang="nb-NO" dirty="0" err="1"/>
              <a:t>Ahus</a:t>
            </a:r>
            <a:r>
              <a:rPr lang="nb-NO" dirty="0"/>
              <a:t> på Kongsvinger, vil pasientene bli henvist til </a:t>
            </a:r>
            <a:r>
              <a:rPr lang="nb-NO" dirty="0" err="1"/>
              <a:t>Ahus</a:t>
            </a:r>
            <a:r>
              <a:rPr lang="nb-NO" dirty="0"/>
              <a:t> på Nordbyhagen i Lørenskog. </a:t>
            </a:r>
            <a:br>
              <a:rPr lang="nb-NO" dirty="0"/>
            </a:b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Pasienter fra Kongsvingerregionen som før 1. februar har fått time ved et annet sykehus i Sykehuset Innlandet, skal møte ved det sykehuset de er innkalt til. Sykehuset Innlandet skal da avtale det videre behandlingsforløpet med den enkelte pasient.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39393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Påbegynt </a:t>
            </a:r>
            <a:r>
              <a:rPr lang="nb-NO" dirty="0"/>
              <a:t>helsehjelp 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528" y="915566"/>
            <a:ext cx="8640960" cy="38985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dirty="0"/>
              <a:t/>
            </a:r>
            <a:br>
              <a:rPr lang="nb-NO" dirty="0"/>
            </a:br>
            <a:r>
              <a:rPr lang="nb-NO" dirty="0"/>
              <a:t>Fram til 1. februar 2019: Pasienter fra Kongsvingerregionen som har påbegynt utredning eller behandling ved andre sykehus i Sykehuset Innlandet, skal som hovedregel utredes eller behandles ferdig i Sykehuset Innlandet - dersom de ikke ønsker å bli overflyttet til </a:t>
            </a:r>
            <a:r>
              <a:rPr lang="nb-NO" dirty="0" err="1"/>
              <a:t>Ahus</a:t>
            </a:r>
            <a:r>
              <a:rPr lang="nb-NO" dirty="0"/>
              <a:t>.</a:t>
            </a:r>
            <a:br>
              <a:rPr lang="nb-NO" dirty="0"/>
            </a:br>
            <a:r>
              <a:rPr lang="nb-NO" dirty="0"/>
              <a:t> 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Pasienter </a:t>
            </a:r>
            <a:r>
              <a:rPr lang="nb-NO" dirty="0"/>
              <a:t>fra Kongsvingerregionen med kroniske lidelser og langvarige forløp ved andre sykehus i Sykehuset Innlandet, skal etter avtale med sykehuset de er tilknyttet få sine utrednings- og behandlingsforløp overført til </a:t>
            </a:r>
            <a:r>
              <a:rPr lang="nb-NO" dirty="0" err="1"/>
              <a:t>Ahus</a:t>
            </a:r>
            <a:r>
              <a:rPr lang="nb-NO" dirty="0"/>
              <a:t>. </a:t>
            </a:r>
            <a:br>
              <a:rPr lang="nb-NO" dirty="0"/>
            </a:br>
            <a:r>
              <a:rPr lang="nb-NO" dirty="0"/>
              <a:t> 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Avsluttende </a:t>
            </a:r>
            <a:r>
              <a:rPr lang="nb-NO" dirty="0"/>
              <a:t>behandling og kontroller etter operasjoner ved et annet sykehus i Sykehuset Innlandet skal utføres der operasjonen er utført, dersom ikke pasienten ønsker annet.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19255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Psykisk </a:t>
            </a:r>
            <a:r>
              <a:rPr lang="nb-NO" dirty="0"/>
              <a:t>helsevern og rus og avhengighet 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dirty="0"/>
              <a:t/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r>
              <a:rPr lang="nb-NO" dirty="0"/>
              <a:t>Fra 1. februar 2019: Tilknytningen pasienter fra Kongsvingerregionen har til DPS Kongsvinger og BUP Kongsvinger vil etter overføringen til </a:t>
            </a:r>
            <a:r>
              <a:rPr lang="nb-NO" dirty="0" err="1"/>
              <a:t>Ahus</a:t>
            </a:r>
            <a:r>
              <a:rPr lang="nb-NO" dirty="0"/>
              <a:t> fortsette som før.</a:t>
            </a:r>
            <a:br>
              <a:rPr lang="nb-NO" dirty="0"/>
            </a:b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Pasienter fra Kongsvingeregionen skal etter 1. februar 2019 fortsatt henvises til planlagt helsehjelp skal til DPS Kongsvinger og BUP Kongsvinger, dersom pasienten selv ikke velger et annet behandlingssted.</a:t>
            </a:r>
            <a:br>
              <a:rPr lang="nb-NO" dirty="0"/>
            </a:b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Pasienter fra Kongsvingerregionen med akutt behov for psykisk helsehjelp legges fra 1. februar inn på </a:t>
            </a:r>
            <a:r>
              <a:rPr lang="nb-NO" dirty="0" err="1"/>
              <a:t>Akuttpsykiatrisk</a:t>
            </a:r>
            <a:r>
              <a:rPr lang="nb-NO" dirty="0"/>
              <a:t> avdeling (over 18 år) eller Ungdomspsykiatriskavdeling (under 18 år) på Nordbyhagen i Lørenskog.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521691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Praktisk informasjon i overgangsfasen </a:t>
            </a:r>
            <a:br>
              <a:rPr lang="nb-NO" dirty="0"/>
            </a:br>
            <a:r>
              <a:rPr lang="nb-NO" dirty="0"/>
              <a:t>Overgangsordninger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b-NO" dirty="0" smtClean="0"/>
              <a:t>Sykehuset </a:t>
            </a:r>
            <a:r>
              <a:rPr lang="nb-NO" dirty="0"/>
              <a:t>Innlandet vil i en overgangsperiode bistå </a:t>
            </a:r>
            <a:r>
              <a:rPr lang="nb-NO" dirty="0" err="1"/>
              <a:t>Ahus</a:t>
            </a:r>
            <a:r>
              <a:rPr lang="nb-NO" dirty="0"/>
              <a:t> med enkelte behandlingstilbud, blant annet behandlinger innen øyefaget og psykisk helsevern. Pasientene det gjelder vil få informasjon om dette. </a:t>
            </a:r>
          </a:p>
          <a:p>
            <a:r>
              <a:rPr lang="nb-NO" b="1" dirty="0"/>
              <a:t>Hva skjer med pasientopplysningene? </a:t>
            </a:r>
            <a:endParaRPr lang="nb-NO" dirty="0"/>
          </a:p>
          <a:p>
            <a:pPr lvl="1"/>
            <a:r>
              <a:rPr lang="nb-NO" dirty="0"/>
              <a:t>Pasientjournalopplysningene om pasientene i Kongsvingerregionen forblir ved Kongsvinger sykehus. Etter 1. februar vil de være tilgjengelig også for behandlende </a:t>
            </a:r>
            <a:r>
              <a:rPr lang="nb-NO" dirty="0" smtClean="0"/>
              <a:t>personell </a:t>
            </a:r>
            <a:r>
              <a:rPr lang="nb-NO" dirty="0"/>
              <a:t>ved andre aktuelle behandlingsteder ved </a:t>
            </a:r>
            <a:r>
              <a:rPr lang="nb-NO" dirty="0" err="1"/>
              <a:t>Ahus</a:t>
            </a:r>
            <a:r>
              <a:rPr lang="nb-NO" dirty="0"/>
              <a:t>. </a:t>
            </a:r>
            <a:endParaRPr lang="nb-NO" dirty="0" smtClean="0"/>
          </a:p>
          <a:p>
            <a:r>
              <a:rPr lang="nb-NO" b="1" dirty="0" smtClean="0">
                <a:effectLst/>
              </a:rPr>
              <a:t>Nytt telefon-nummer (</a:t>
            </a:r>
            <a:r>
              <a:rPr lang="nb-NO" b="1" dirty="0" err="1" smtClean="0">
                <a:effectLst/>
              </a:rPr>
              <a:t>Ahus</a:t>
            </a:r>
            <a:r>
              <a:rPr lang="nb-NO" b="1" dirty="0"/>
              <a:t>) </a:t>
            </a:r>
            <a:endParaRPr lang="nb-NO" b="1" dirty="0" smtClean="0"/>
          </a:p>
          <a:p>
            <a:pPr lvl="1"/>
            <a:r>
              <a:rPr lang="nb-NO" dirty="0" smtClean="0"/>
              <a:t>Telefon</a:t>
            </a:r>
            <a:r>
              <a:rPr lang="nb-NO" dirty="0"/>
              <a:t>: 67 96 00 00 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xmlns="" val="3545135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1520" y="204787"/>
            <a:ext cx="3672407" cy="871538"/>
          </a:xfrm>
        </p:spPr>
        <p:txBody>
          <a:bodyPr>
            <a:noAutofit/>
          </a:bodyPr>
          <a:lstStyle/>
          <a:p>
            <a:r>
              <a:rPr lang="nb-NO" sz="2400" dirty="0"/>
              <a:t>Informasjon til kommunehelsetjenesten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51521" y="1347614"/>
            <a:ext cx="3213994" cy="324700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800" b="1" dirty="0" smtClean="0"/>
              <a:t>Har deltatt løpende i prosjektarbeidet.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800" b="1" dirty="0" smtClean="0"/>
              <a:t>Brev sendt ut til alle kommuner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800" b="1" dirty="0" smtClean="0"/>
              <a:t>Informasjonsmøte for fastleger 16. januar.</a:t>
            </a:r>
            <a:endParaRPr lang="nb-NO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23478"/>
            <a:ext cx="3848890" cy="4594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19975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Informasjonslenker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 dirty="0">
                <a:hlinkClick r:id="rId2"/>
              </a:rPr>
              <a:t>https://www.ahus.no/kongsvinger-en-del-av-ahus</a:t>
            </a:r>
            <a:r>
              <a:rPr lang="nb-NO" sz="1800" dirty="0"/>
              <a:t> </a:t>
            </a:r>
          </a:p>
          <a:p>
            <a:endParaRPr lang="nb-NO" sz="1800" dirty="0" smtClean="0">
              <a:hlinkClick r:id="rId3"/>
            </a:endParaRPr>
          </a:p>
          <a:p>
            <a:r>
              <a:rPr lang="nb-NO" sz="1800" dirty="0" smtClean="0">
                <a:hlinkClick r:id="rId3"/>
              </a:rPr>
              <a:t>https</a:t>
            </a:r>
            <a:r>
              <a:rPr lang="nb-NO" sz="1800" dirty="0">
                <a:hlinkClick r:id="rId3"/>
              </a:rPr>
              <a:t>://www.ahus.no/Documents/Nyheter%20og%20arrangementer/2018/Kongsvinger%20til%20Ahus%20-%20folder.pdf</a:t>
            </a:r>
            <a:r>
              <a:rPr lang="nb-NO" sz="1800" dirty="0"/>
              <a:t> </a:t>
            </a:r>
            <a:endParaRPr lang="nb-NO" sz="1800" dirty="0" smtClean="0"/>
          </a:p>
          <a:p>
            <a:endParaRPr lang="nb-NO" sz="1800" dirty="0" smtClean="0">
              <a:hlinkClick r:id="rId4"/>
            </a:endParaRPr>
          </a:p>
          <a:p>
            <a:r>
              <a:rPr lang="nb-NO" sz="1800" dirty="0" smtClean="0">
                <a:hlinkClick r:id="rId4"/>
              </a:rPr>
              <a:t>https</a:t>
            </a:r>
            <a:r>
              <a:rPr lang="nb-NO" sz="1800" dirty="0">
                <a:hlinkClick r:id="rId4"/>
              </a:rPr>
              <a:t>://www.ahus.no</a:t>
            </a:r>
            <a:r>
              <a:rPr lang="nb-NO" sz="1800" dirty="0" smtClean="0">
                <a:hlinkClick r:id="rId4"/>
              </a:rPr>
              <a:t>/</a:t>
            </a:r>
            <a:r>
              <a:rPr lang="nb-NO" sz="1800" dirty="0" smtClean="0"/>
              <a:t> </a:t>
            </a:r>
            <a:endParaRPr lang="nb-NO" sz="1800" dirty="0"/>
          </a:p>
          <a:p>
            <a:endParaRPr lang="nb-NO" sz="1800" dirty="0" smtClean="0">
              <a:hlinkClick r:id="rId5"/>
            </a:endParaRPr>
          </a:p>
          <a:p>
            <a:r>
              <a:rPr lang="nb-NO" sz="1800" dirty="0" smtClean="0">
                <a:hlinkClick r:id="rId5"/>
              </a:rPr>
              <a:t>www.sykehuset-innlandet.no</a:t>
            </a:r>
            <a:endParaRPr lang="nb-NO" sz="1800" dirty="0" smtClean="0">
              <a:hlinkClick r:id="rId6"/>
            </a:endParaRPr>
          </a:p>
          <a:p>
            <a:endParaRPr lang="nb-NO" sz="1800" dirty="0" smtClean="0">
              <a:hlinkClick r:id="rId6"/>
            </a:endParaRPr>
          </a:p>
          <a:p>
            <a:r>
              <a:rPr lang="nb-NO" sz="1800" dirty="0" smtClean="0">
                <a:hlinkClick r:id="rId6"/>
              </a:rPr>
              <a:t>https</a:t>
            </a:r>
            <a:r>
              <a:rPr lang="nb-NO" sz="1800" dirty="0">
                <a:hlinkClick r:id="rId6"/>
              </a:rPr>
              <a:t>://</a:t>
            </a:r>
            <a:r>
              <a:rPr lang="nb-NO" sz="1800" dirty="0" smtClean="0">
                <a:hlinkClick r:id="rId6"/>
              </a:rPr>
              <a:t>www.helse-sorost.no/nyheter/foretaksmote-om-kongsvinger-sykehus</a:t>
            </a:r>
            <a:r>
              <a:rPr lang="nb-NO" sz="1800" dirty="0" smtClean="0"/>
              <a:t> 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xmlns="" val="3740690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640960" cy="493563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Om prosjektet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771550"/>
            <a:ext cx="8640960" cy="42484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b-NO" b="1" dirty="0" smtClean="0"/>
              <a:t>STORT prosjekt</a:t>
            </a:r>
          </a:p>
          <a:p>
            <a:endParaRPr lang="nb-NO" dirty="0" smtClean="0"/>
          </a:p>
          <a:p>
            <a:r>
              <a:rPr lang="nb-NO" dirty="0" smtClean="0"/>
              <a:t>IKT-utfordringene er krevende;</a:t>
            </a:r>
          </a:p>
          <a:p>
            <a:pPr lvl="1"/>
            <a:r>
              <a:rPr lang="nb-NO" dirty="0" smtClean="0"/>
              <a:t>Berører også </a:t>
            </a:r>
            <a:r>
              <a:rPr lang="nb-NO" dirty="0" err="1" smtClean="0"/>
              <a:t>AHus</a:t>
            </a:r>
            <a:r>
              <a:rPr lang="nb-NO" dirty="0" smtClean="0"/>
              <a:t> i stor grad</a:t>
            </a:r>
          </a:p>
          <a:p>
            <a:endParaRPr lang="nb-NO" dirty="0" smtClean="0"/>
          </a:p>
          <a:p>
            <a:r>
              <a:rPr lang="nb-NO" dirty="0" smtClean="0"/>
              <a:t>Svært </a:t>
            </a:r>
            <a:r>
              <a:rPr lang="nb-NO" dirty="0"/>
              <a:t>begrenset </a:t>
            </a:r>
            <a:r>
              <a:rPr lang="nb-NO" dirty="0" smtClean="0"/>
              <a:t>planlagt drift </a:t>
            </a:r>
            <a:r>
              <a:rPr lang="nb-NO" dirty="0"/>
              <a:t>ved </a:t>
            </a:r>
            <a:r>
              <a:rPr lang="nb-NO" dirty="0" smtClean="0"/>
              <a:t>sykehuset i Kongsvinger </a:t>
            </a:r>
            <a:r>
              <a:rPr lang="nb-NO" dirty="0"/>
              <a:t>i uka før og etter </a:t>
            </a:r>
            <a:r>
              <a:rPr lang="nb-NO" dirty="0" smtClean="0"/>
              <a:t>overføring</a:t>
            </a:r>
          </a:p>
          <a:p>
            <a:endParaRPr lang="nb-NO" dirty="0" smtClean="0"/>
          </a:p>
          <a:p>
            <a:r>
              <a:rPr lang="nb-NO" dirty="0" smtClean="0"/>
              <a:t>Sterkt fokus på overføringshelga 1-4 februar.</a:t>
            </a:r>
          </a:p>
          <a:p>
            <a:endParaRPr lang="nb-NO" dirty="0" smtClean="0"/>
          </a:p>
          <a:p>
            <a:r>
              <a:rPr lang="nb-NO" dirty="0" smtClean="0"/>
              <a:t>Ulike scenarier med tilhørende risikovurderinger og tiltak beskrevet.</a:t>
            </a:r>
          </a:p>
          <a:p>
            <a:endParaRPr lang="nb-NO" dirty="0" smtClean="0"/>
          </a:p>
          <a:p>
            <a:r>
              <a:rPr lang="nb-NO" dirty="0" smtClean="0"/>
              <a:t>Utfordringene ved </a:t>
            </a:r>
            <a:r>
              <a:rPr lang="nb-NO" dirty="0" err="1"/>
              <a:t>Ahus</a:t>
            </a:r>
            <a:r>
              <a:rPr lang="nb-NO" dirty="0"/>
              <a:t> </a:t>
            </a:r>
            <a:r>
              <a:rPr lang="nb-NO" dirty="0" smtClean="0"/>
              <a:t> er potensielt større enn </a:t>
            </a:r>
            <a:r>
              <a:rPr lang="nb-NO" dirty="0"/>
              <a:t>ved sykehuset i Kongsvinger.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Helsetjenesten ønsker seg ikke en topp i influensasyke pasienter med behov for sykehusbehandling på overføringstidspunktet. </a:t>
            </a:r>
          </a:p>
        </p:txBody>
      </p:sp>
    </p:spTree>
    <p:extLst>
      <p:ext uri="{BB962C8B-B14F-4D97-AF65-F5344CB8AC3E}">
        <p14:creationId xmlns:p14="http://schemas.microsoft.com/office/powerpoint/2010/main" xmlns="" val="479494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HDO">
      <a:dk1>
        <a:srgbClr val="000000"/>
      </a:dk1>
      <a:lt1>
        <a:sysClr val="window" lastClr="FFFFFF"/>
      </a:lt1>
      <a:dk2>
        <a:srgbClr val="003283"/>
      </a:dk2>
      <a:lt2>
        <a:srgbClr val="FFFFFF"/>
      </a:lt2>
      <a:accent1>
        <a:srgbClr val="5C3229"/>
      </a:accent1>
      <a:accent2>
        <a:srgbClr val="E3A610"/>
      </a:accent2>
      <a:accent3>
        <a:srgbClr val="839C8F"/>
      </a:accent3>
      <a:accent4>
        <a:srgbClr val="8D6A59"/>
      </a:accent4>
      <a:accent5>
        <a:srgbClr val="2F654A"/>
      </a:accent5>
      <a:accent6>
        <a:srgbClr val="9AA2AB"/>
      </a:accent6>
      <a:hlink>
        <a:srgbClr val="003283"/>
      </a:hlink>
      <a:folHlink>
        <a:srgbClr val="81A9E1"/>
      </a:folHlink>
    </a:clrScheme>
    <a:fontScheme name="H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65</TotalTime>
  <Words>500</Words>
  <Application>Microsoft Office PowerPoint</Application>
  <PresentationFormat>Skjermfremvisning (16:9)</PresentationFormat>
  <Paragraphs>149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3" baseType="lpstr">
      <vt:lpstr>Blank</vt:lpstr>
      <vt:lpstr>Virksomhetsoverdragelse Kongsvinger</vt:lpstr>
      <vt:lpstr>Hva skjer fra 1 februar?  Øyeblikkelig hjelp  Pasienter med akutt behov for medisinsk hjelp og som ikke kan vente på en timeavtale: </vt:lpstr>
      <vt:lpstr> Planlagt helsehjelp  Pasienter som har ordinær timeavtale eller er innkalt til innleggelse:   </vt:lpstr>
      <vt:lpstr> Påbegynt helsehjelp  </vt:lpstr>
      <vt:lpstr> Psykisk helsevern og rus og avhengighet  </vt:lpstr>
      <vt:lpstr>Praktisk informasjon i overgangsfasen  Overgangsordninger </vt:lpstr>
      <vt:lpstr>Informasjon til kommunehelsetjenesten</vt:lpstr>
      <vt:lpstr>Informasjonslenker</vt:lpstr>
      <vt:lpstr>Om prosjektet</vt:lpstr>
      <vt:lpstr>Lysbilde 10</vt:lpstr>
      <vt:lpstr>Konsekvenser for Sykehuset Innlandet</vt:lpstr>
      <vt:lpstr>Spørsmål</vt:lpstr>
    </vt:vector>
  </TitlesOfParts>
  <Company>Helse Sør-Øst RHF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Geir Kristoffersen</dc:creator>
  <cp:lastModifiedBy>Eier</cp:lastModifiedBy>
  <cp:revision>14</cp:revision>
  <dcterms:created xsi:type="dcterms:W3CDTF">2016-02-11T09:11:47Z</dcterms:created>
  <dcterms:modified xsi:type="dcterms:W3CDTF">2019-01-15T08:24:17Z</dcterms:modified>
</cp:coreProperties>
</file>