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286" r:id="rId3"/>
    <p:sldId id="295" r:id="rId4"/>
    <p:sldId id="296" r:id="rId5"/>
    <p:sldId id="287" r:id="rId6"/>
    <p:sldId id="288" r:id="rId7"/>
    <p:sldId id="292" r:id="rId8"/>
    <p:sldId id="299" r:id="rId9"/>
    <p:sldId id="298" r:id="rId10"/>
    <p:sldId id="289" r:id="rId11"/>
    <p:sldId id="290" r:id="rId12"/>
    <p:sldId id="291" r:id="rId13"/>
    <p:sldId id="293" r:id="rId14"/>
    <p:sldId id="281" r:id="rId15"/>
  </p:sldIdLst>
  <p:sldSz cx="9144000" cy="5143500" type="screen16x9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2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63" autoAdjust="0"/>
  </p:normalViewPr>
  <p:slideViewPr>
    <p:cSldViewPr>
      <p:cViewPr>
        <p:scale>
          <a:sx n="120" d="100"/>
          <a:sy n="120" d="100"/>
        </p:scale>
        <p:origin x="-53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0F56A-D207-4BF6-94CB-D5DFCA65A641}" type="datetimeFigureOut">
              <a:rPr lang="nb-NO" smtClean="0"/>
              <a:pPr/>
              <a:t>29.11.2018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2E859-B760-414F-82E7-53997AD4AD8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13575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0594" y="0"/>
            <a:ext cx="740664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51520" y="2139702"/>
            <a:ext cx="4176464" cy="648072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49040" y="2787774"/>
            <a:ext cx="4178862" cy="52119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Underskrift</a:t>
            </a:r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5" y="329571"/>
            <a:ext cx="3168352" cy="41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7533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51520" y="3305176"/>
            <a:ext cx="864096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251520" y="2180035"/>
            <a:ext cx="864096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Underskrift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224136" cy="273844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</a:lstStyle>
          <a:p>
            <a:fld id="{49865BB9-59D1-4209-87AE-A52681B2773A}" type="datetimeFigureOut">
              <a:rPr lang="nb-NO" smtClean="0"/>
              <a:pPr/>
              <a:t>29.11.2018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19672" y="4767263"/>
            <a:ext cx="5032266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720080" cy="273844"/>
          </a:xfrm>
        </p:spPr>
        <p:txBody>
          <a:bodyPr/>
          <a:lstStyle>
            <a:lvl1pPr algn="ctr">
              <a:defRPr>
                <a:solidFill>
                  <a:srgbClr val="003283"/>
                </a:solidFill>
              </a:defRPr>
            </a:lvl1pPr>
          </a:lstStyle>
          <a:p>
            <a:fld id="{606C06C4-49B3-473D-9441-AA8DA924B4D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4761586"/>
            <a:ext cx="1224136" cy="266727"/>
          </a:xfrm>
          <a:prstGeom prst="rect">
            <a:avLst/>
          </a:prstGeom>
        </p:spPr>
      </p:pic>
      <p:cxnSp>
        <p:nvCxnSpPr>
          <p:cNvPr id="16" name="Rett linje 15"/>
          <p:cNvCxnSpPr/>
          <p:nvPr userDrawn="1"/>
        </p:nvCxnSpPr>
        <p:spPr>
          <a:xfrm>
            <a:off x="251520" y="4659982"/>
            <a:ext cx="8640960" cy="0"/>
          </a:xfrm>
          <a:prstGeom prst="line">
            <a:avLst/>
          </a:prstGeom>
          <a:ln>
            <a:solidFill>
              <a:srgbClr val="003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3877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24428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224136" cy="273844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</a:lstStyle>
          <a:p>
            <a:fld id="{49865BB9-59D1-4209-87AE-A52681B2773A}" type="datetimeFigureOut">
              <a:rPr lang="nb-NO" smtClean="0"/>
              <a:pPr/>
              <a:t>29.11.2018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19672" y="4767263"/>
            <a:ext cx="5032266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720080" cy="273844"/>
          </a:xfrm>
        </p:spPr>
        <p:txBody>
          <a:bodyPr/>
          <a:lstStyle>
            <a:lvl1pPr algn="ctr">
              <a:defRPr>
                <a:solidFill>
                  <a:srgbClr val="003283"/>
                </a:solidFill>
              </a:defRPr>
            </a:lvl1pPr>
          </a:lstStyle>
          <a:p>
            <a:fld id="{606C06C4-49B3-473D-9441-AA8DA924B4D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4761586"/>
            <a:ext cx="1224136" cy="266727"/>
          </a:xfrm>
          <a:prstGeom prst="rect">
            <a:avLst/>
          </a:prstGeom>
        </p:spPr>
      </p:pic>
      <p:cxnSp>
        <p:nvCxnSpPr>
          <p:cNvPr id="17" name="Rett linje 16"/>
          <p:cNvCxnSpPr/>
          <p:nvPr userDrawn="1"/>
        </p:nvCxnSpPr>
        <p:spPr>
          <a:xfrm>
            <a:off x="251520" y="4659982"/>
            <a:ext cx="8640960" cy="0"/>
          </a:xfrm>
          <a:prstGeom prst="line">
            <a:avLst/>
          </a:prstGeom>
          <a:ln>
            <a:solidFill>
              <a:srgbClr val="003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0325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51520" y="1151335"/>
            <a:ext cx="424586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51520" y="1631156"/>
            <a:ext cx="424586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247454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24745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224136" cy="273844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</a:lstStyle>
          <a:p>
            <a:fld id="{49865BB9-59D1-4209-87AE-A52681B2773A}" type="datetimeFigureOut">
              <a:rPr lang="nb-NO" smtClean="0"/>
              <a:pPr/>
              <a:t>29.11.2018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19672" y="4767263"/>
            <a:ext cx="5032266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720080" cy="273844"/>
          </a:xfrm>
        </p:spPr>
        <p:txBody>
          <a:bodyPr/>
          <a:lstStyle>
            <a:lvl1pPr algn="ctr">
              <a:defRPr>
                <a:solidFill>
                  <a:srgbClr val="003283"/>
                </a:solidFill>
              </a:defRPr>
            </a:lvl1pPr>
          </a:lstStyle>
          <a:p>
            <a:fld id="{606C06C4-49B3-473D-9441-AA8DA924B4D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4761586"/>
            <a:ext cx="1224136" cy="266727"/>
          </a:xfrm>
          <a:prstGeom prst="rect">
            <a:avLst/>
          </a:prstGeom>
        </p:spPr>
      </p:pic>
      <p:cxnSp>
        <p:nvCxnSpPr>
          <p:cNvPr id="19" name="Rett linje 18"/>
          <p:cNvCxnSpPr/>
          <p:nvPr userDrawn="1"/>
        </p:nvCxnSpPr>
        <p:spPr>
          <a:xfrm>
            <a:off x="251520" y="4659982"/>
            <a:ext cx="8640960" cy="0"/>
          </a:xfrm>
          <a:prstGeom prst="line">
            <a:avLst/>
          </a:prstGeom>
          <a:ln>
            <a:solidFill>
              <a:srgbClr val="003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4642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224136" cy="273844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</a:lstStyle>
          <a:p>
            <a:fld id="{49865BB9-59D1-4209-87AE-A52681B2773A}" type="datetimeFigureOut">
              <a:rPr lang="nb-NO" smtClean="0"/>
              <a:pPr/>
              <a:t>29.11.2018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19672" y="4767263"/>
            <a:ext cx="5032266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720080" cy="273844"/>
          </a:xfrm>
        </p:spPr>
        <p:txBody>
          <a:bodyPr/>
          <a:lstStyle>
            <a:lvl1pPr algn="ctr">
              <a:defRPr>
                <a:solidFill>
                  <a:srgbClr val="003283"/>
                </a:solidFill>
              </a:defRPr>
            </a:lvl1pPr>
          </a:lstStyle>
          <a:p>
            <a:fld id="{606C06C4-49B3-473D-9441-AA8DA924B4D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4761586"/>
            <a:ext cx="1224136" cy="266727"/>
          </a:xfrm>
          <a:prstGeom prst="rect">
            <a:avLst/>
          </a:prstGeom>
        </p:spPr>
      </p:pic>
      <p:cxnSp>
        <p:nvCxnSpPr>
          <p:cNvPr id="15" name="Rett linje 14"/>
          <p:cNvCxnSpPr/>
          <p:nvPr userDrawn="1"/>
        </p:nvCxnSpPr>
        <p:spPr>
          <a:xfrm>
            <a:off x="251520" y="4659982"/>
            <a:ext cx="8640960" cy="0"/>
          </a:xfrm>
          <a:prstGeom prst="line">
            <a:avLst/>
          </a:prstGeom>
          <a:ln>
            <a:solidFill>
              <a:srgbClr val="003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9109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224136" cy="273844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</a:lstStyle>
          <a:p>
            <a:fld id="{49865BB9-59D1-4209-87AE-A52681B2773A}" type="datetimeFigureOut">
              <a:rPr lang="nb-NO" smtClean="0"/>
              <a:pPr/>
              <a:t>29.11.2018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19672" y="4767263"/>
            <a:ext cx="5032266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720080" cy="273844"/>
          </a:xfrm>
        </p:spPr>
        <p:txBody>
          <a:bodyPr/>
          <a:lstStyle>
            <a:lvl1pPr algn="ctr">
              <a:defRPr>
                <a:solidFill>
                  <a:srgbClr val="003283"/>
                </a:solidFill>
              </a:defRPr>
            </a:lvl1pPr>
          </a:lstStyle>
          <a:p>
            <a:fld id="{606C06C4-49B3-473D-9441-AA8DA924B4D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4761586"/>
            <a:ext cx="1224136" cy="266727"/>
          </a:xfrm>
          <a:prstGeom prst="rect">
            <a:avLst/>
          </a:prstGeom>
        </p:spPr>
      </p:pic>
      <p:cxnSp>
        <p:nvCxnSpPr>
          <p:cNvPr id="14" name="Rett linje 13"/>
          <p:cNvCxnSpPr/>
          <p:nvPr userDrawn="1"/>
        </p:nvCxnSpPr>
        <p:spPr>
          <a:xfrm>
            <a:off x="251520" y="4659982"/>
            <a:ext cx="8640960" cy="0"/>
          </a:xfrm>
          <a:prstGeom prst="line">
            <a:avLst/>
          </a:prstGeom>
          <a:ln>
            <a:solidFill>
              <a:srgbClr val="003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92208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51521" y="204787"/>
            <a:ext cx="3213994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31743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51521" y="1076326"/>
            <a:ext cx="3213994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224136" cy="273844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</a:lstStyle>
          <a:p>
            <a:fld id="{49865BB9-59D1-4209-87AE-A52681B2773A}" type="datetimeFigureOut">
              <a:rPr lang="nb-NO" smtClean="0"/>
              <a:pPr/>
              <a:t>29.11.2018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19672" y="4767263"/>
            <a:ext cx="5032266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720080" cy="273844"/>
          </a:xfrm>
        </p:spPr>
        <p:txBody>
          <a:bodyPr/>
          <a:lstStyle>
            <a:lvl1pPr algn="ctr">
              <a:defRPr>
                <a:solidFill>
                  <a:srgbClr val="003283"/>
                </a:solidFill>
              </a:defRPr>
            </a:lvl1pPr>
          </a:lstStyle>
          <a:p>
            <a:fld id="{606C06C4-49B3-473D-9441-AA8DA924B4D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4761586"/>
            <a:ext cx="1224136" cy="266727"/>
          </a:xfrm>
          <a:prstGeom prst="rect">
            <a:avLst/>
          </a:prstGeom>
        </p:spPr>
      </p:pic>
      <p:cxnSp>
        <p:nvCxnSpPr>
          <p:cNvPr id="17" name="Rett linje 16"/>
          <p:cNvCxnSpPr/>
          <p:nvPr userDrawn="1"/>
        </p:nvCxnSpPr>
        <p:spPr>
          <a:xfrm>
            <a:off x="251520" y="4659982"/>
            <a:ext cx="8640960" cy="0"/>
          </a:xfrm>
          <a:prstGeom prst="line">
            <a:avLst/>
          </a:prstGeom>
          <a:ln>
            <a:solidFill>
              <a:srgbClr val="003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36754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224136" cy="273844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</a:lstStyle>
          <a:p>
            <a:fld id="{49865BB9-59D1-4209-87AE-A52681B2773A}" type="datetimeFigureOut">
              <a:rPr lang="nb-NO" smtClean="0"/>
              <a:pPr/>
              <a:t>29.11.2018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19672" y="4767263"/>
            <a:ext cx="5032266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720080" cy="273844"/>
          </a:xfrm>
        </p:spPr>
        <p:txBody>
          <a:bodyPr/>
          <a:lstStyle>
            <a:lvl1pPr algn="ctr">
              <a:defRPr>
                <a:solidFill>
                  <a:srgbClr val="003283"/>
                </a:solidFill>
              </a:defRPr>
            </a:lvl1pPr>
          </a:lstStyle>
          <a:p>
            <a:fld id="{606C06C4-49B3-473D-9441-AA8DA924B4D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4761586"/>
            <a:ext cx="1224136" cy="266727"/>
          </a:xfrm>
          <a:prstGeom prst="rect">
            <a:avLst/>
          </a:prstGeom>
        </p:spPr>
      </p:pic>
      <p:cxnSp>
        <p:nvCxnSpPr>
          <p:cNvPr id="16" name="Rett linje 15"/>
          <p:cNvCxnSpPr/>
          <p:nvPr userDrawn="1"/>
        </p:nvCxnSpPr>
        <p:spPr>
          <a:xfrm>
            <a:off x="251520" y="4659982"/>
            <a:ext cx="8640960" cy="0"/>
          </a:xfrm>
          <a:prstGeom prst="line">
            <a:avLst/>
          </a:prstGeom>
          <a:ln>
            <a:solidFill>
              <a:srgbClr val="003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6830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 hasCustomPrompt="1"/>
          </p:nvPr>
        </p:nvSpPr>
        <p:spPr>
          <a:xfrm>
            <a:off x="7884368" y="205979"/>
            <a:ext cx="1008112" cy="4388644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1520" y="205979"/>
            <a:ext cx="7488832" cy="4388644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224136" cy="273844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</a:lstStyle>
          <a:p>
            <a:fld id="{49865BB9-59D1-4209-87AE-A52681B2773A}" type="datetimeFigureOut">
              <a:rPr lang="nb-NO" smtClean="0"/>
              <a:pPr/>
              <a:t>29.11.2018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19672" y="4767263"/>
            <a:ext cx="5032266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720080" cy="273844"/>
          </a:xfrm>
        </p:spPr>
        <p:txBody>
          <a:bodyPr/>
          <a:lstStyle>
            <a:lvl1pPr algn="ctr">
              <a:defRPr>
                <a:solidFill>
                  <a:srgbClr val="003283"/>
                </a:solidFill>
              </a:defRPr>
            </a:lvl1pPr>
          </a:lstStyle>
          <a:p>
            <a:fld id="{606C06C4-49B3-473D-9441-AA8DA924B4D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4761586"/>
            <a:ext cx="1224136" cy="266727"/>
          </a:xfrm>
          <a:prstGeom prst="rect">
            <a:avLst/>
          </a:prstGeom>
        </p:spPr>
      </p:pic>
      <p:cxnSp>
        <p:nvCxnSpPr>
          <p:cNvPr id="16" name="Rett linje 15"/>
          <p:cNvCxnSpPr/>
          <p:nvPr userDrawn="1"/>
        </p:nvCxnSpPr>
        <p:spPr>
          <a:xfrm>
            <a:off x="251520" y="4659982"/>
            <a:ext cx="8640960" cy="0"/>
          </a:xfrm>
          <a:prstGeom prst="line">
            <a:avLst/>
          </a:prstGeom>
          <a:ln>
            <a:solidFill>
              <a:srgbClr val="003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3238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0456" y="0"/>
            <a:ext cx="5503544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267744" y="2139702"/>
            <a:ext cx="4608512" cy="648072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266421" y="2787774"/>
            <a:ext cx="4611158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Underskrift</a:t>
            </a:r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5" y="329571"/>
            <a:ext cx="3168352" cy="414293"/>
          </a:xfrm>
          <a:prstGeom prst="rect">
            <a:avLst/>
          </a:prstGeom>
        </p:spPr>
      </p:pic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224136" cy="273844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</a:lstStyle>
          <a:p>
            <a:fld id="{49865BB9-59D1-4209-87AE-A52681B2773A}" type="datetimeFigureOut">
              <a:rPr lang="nb-NO" smtClean="0"/>
              <a:pPr/>
              <a:t>29.11.2018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19672" y="4767263"/>
            <a:ext cx="4176464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940152" y="4767263"/>
            <a:ext cx="720080" cy="273844"/>
          </a:xfrm>
        </p:spPr>
        <p:txBody>
          <a:bodyPr/>
          <a:lstStyle>
            <a:lvl1pPr algn="ctr">
              <a:defRPr>
                <a:solidFill>
                  <a:srgbClr val="003283"/>
                </a:solidFill>
              </a:defRPr>
            </a:lvl1pPr>
          </a:lstStyle>
          <a:p>
            <a:fld id="{606C06C4-49B3-473D-9441-AA8DA924B4D8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251520" y="4659982"/>
            <a:ext cx="8640960" cy="0"/>
          </a:xfrm>
          <a:prstGeom prst="line">
            <a:avLst/>
          </a:prstGeom>
          <a:ln>
            <a:solidFill>
              <a:srgbClr val="003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Bild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5159" y="4761913"/>
            <a:ext cx="2037321" cy="2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073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224136" cy="273844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</a:lstStyle>
          <a:p>
            <a:fld id="{49865BB9-59D1-4209-87AE-A52681B2773A}" type="datetimeFigureOut">
              <a:rPr lang="nb-NO" smtClean="0"/>
              <a:pPr/>
              <a:t>29.11.2018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19672" y="4767263"/>
            <a:ext cx="5032266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720080" cy="273844"/>
          </a:xfrm>
        </p:spPr>
        <p:txBody>
          <a:bodyPr/>
          <a:lstStyle>
            <a:lvl1pPr algn="ctr">
              <a:defRPr>
                <a:solidFill>
                  <a:srgbClr val="003283"/>
                </a:solidFill>
              </a:defRPr>
            </a:lvl1pPr>
          </a:lstStyle>
          <a:p>
            <a:fld id="{606C06C4-49B3-473D-9441-AA8DA924B4D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4761586"/>
            <a:ext cx="1224136" cy="266727"/>
          </a:xfrm>
          <a:prstGeom prst="rect">
            <a:avLst/>
          </a:prstGeom>
        </p:spPr>
      </p:pic>
      <p:cxnSp>
        <p:nvCxnSpPr>
          <p:cNvPr id="18" name="Rett linje 17"/>
          <p:cNvCxnSpPr/>
          <p:nvPr userDrawn="1"/>
        </p:nvCxnSpPr>
        <p:spPr>
          <a:xfrm>
            <a:off x="251520" y="4659982"/>
            <a:ext cx="8640960" cy="0"/>
          </a:xfrm>
          <a:prstGeom prst="line">
            <a:avLst/>
          </a:prstGeom>
          <a:ln>
            <a:solidFill>
              <a:srgbClr val="003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650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2"/>
          <p:cNvSpPr>
            <a:spLocks noGrp="1"/>
          </p:cNvSpPr>
          <p:nvPr>
            <p:ph type="pic" idx="10"/>
          </p:nvPr>
        </p:nvSpPr>
        <p:spPr>
          <a:xfrm>
            <a:off x="0" y="987573"/>
            <a:ext cx="9144000" cy="4155927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0" y="2859782"/>
            <a:ext cx="4140021" cy="648072"/>
          </a:xfrm>
          <a:solidFill>
            <a:srgbClr val="003283"/>
          </a:solidFill>
        </p:spPr>
        <p:txBody>
          <a:bodyPr lIns="43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-268" y="3507854"/>
            <a:ext cx="4140220" cy="521196"/>
          </a:xfrm>
          <a:solidFill>
            <a:srgbClr val="003283"/>
          </a:solidFill>
        </p:spPr>
        <p:txBody>
          <a:bodyPr lIns="432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Underskrift</a:t>
            </a:r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5" y="329571"/>
            <a:ext cx="3168352" cy="414293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2267744" y="195486"/>
            <a:ext cx="244827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99443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2"/>
          <p:cNvSpPr>
            <a:spLocks noGrp="1"/>
          </p:cNvSpPr>
          <p:nvPr>
            <p:ph type="pic" idx="10"/>
          </p:nvPr>
        </p:nvSpPr>
        <p:spPr>
          <a:xfrm>
            <a:off x="0" y="987573"/>
            <a:ext cx="9144000" cy="28083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5" y="329571"/>
            <a:ext cx="3168352" cy="414293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2267744" y="195486"/>
            <a:ext cx="244827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/>
          <p:cNvSpPr/>
          <p:nvPr userDrawn="1"/>
        </p:nvSpPr>
        <p:spPr>
          <a:xfrm>
            <a:off x="0" y="3795886"/>
            <a:ext cx="9144000" cy="1347614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ctrTitle" hasCustomPrompt="1"/>
          </p:nvPr>
        </p:nvSpPr>
        <p:spPr>
          <a:xfrm>
            <a:off x="251520" y="4001601"/>
            <a:ext cx="5184576" cy="527632"/>
          </a:xfrm>
          <a:noFill/>
        </p:spPr>
        <p:txBody>
          <a:bodyPr l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10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51423" y="4523679"/>
            <a:ext cx="5184825" cy="424335"/>
          </a:xfrm>
          <a:noFill/>
        </p:spPr>
        <p:txBody>
          <a:bodyPr lIns="9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Underskrift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86840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5904656" cy="85725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1200151"/>
            <a:ext cx="5904656" cy="339447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224136" cy="273844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</a:lstStyle>
          <a:p>
            <a:fld id="{49865BB9-59D1-4209-87AE-A52681B2773A}" type="datetimeFigureOut">
              <a:rPr lang="nb-NO" smtClean="0"/>
              <a:pPr/>
              <a:t>29.11.2018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19672" y="4767263"/>
            <a:ext cx="5032266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720080" cy="273844"/>
          </a:xfrm>
        </p:spPr>
        <p:txBody>
          <a:bodyPr/>
          <a:lstStyle>
            <a:lvl1pPr algn="ctr">
              <a:defRPr>
                <a:solidFill>
                  <a:srgbClr val="003283"/>
                </a:solidFill>
              </a:defRPr>
            </a:lvl1pPr>
          </a:lstStyle>
          <a:p>
            <a:fld id="{606C06C4-49B3-473D-9441-AA8DA924B4D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4761586"/>
            <a:ext cx="1224136" cy="266727"/>
          </a:xfrm>
          <a:prstGeom prst="rect">
            <a:avLst/>
          </a:prstGeom>
        </p:spPr>
      </p:pic>
      <p:cxnSp>
        <p:nvCxnSpPr>
          <p:cNvPr id="18" name="Rett linje 17"/>
          <p:cNvCxnSpPr/>
          <p:nvPr userDrawn="1"/>
        </p:nvCxnSpPr>
        <p:spPr>
          <a:xfrm>
            <a:off x="251520" y="4659982"/>
            <a:ext cx="8640960" cy="0"/>
          </a:xfrm>
          <a:prstGeom prst="line">
            <a:avLst/>
          </a:prstGeom>
          <a:ln>
            <a:solidFill>
              <a:srgbClr val="003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ilde 2"/>
          <p:cNvSpPr>
            <a:spLocks noGrp="1"/>
          </p:cNvSpPr>
          <p:nvPr>
            <p:ph type="pic" idx="13"/>
          </p:nvPr>
        </p:nvSpPr>
        <p:spPr>
          <a:xfrm>
            <a:off x="6300192" y="1"/>
            <a:ext cx="2843808" cy="465998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253569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,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983919" y="209426"/>
            <a:ext cx="5904656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Overskrift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983919" y="1203598"/>
            <a:ext cx="5904656" cy="339447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224136" cy="273844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</a:lstStyle>
          <a:p>
            <a:fld id="{49865BB9-59D1-4209-87AE-A52681B2773A}" type="datetimeFigureOut">
              <a:rPr lang="nb-NO" smtClean="0"/>
              <a:pPr/>
              <a:t>29.11.2018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19672" y="4767263"/>
            <a:ext cx="5032266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720080" cy="273844"/>
          </a:xfrm>
        </p:spPr>
        <p:txBody>
          <a:bodyPr/>
          <a:lstStyle>
            <a:lvl1pPr algn="ctr">
              <a:defRPr>
                <a:solidFill>
                  <a:srgbClr val="003283"/>
                </a:solidFill>
              </a:defRPr>
            </a:lvl1pPr>
          </a:lstStyle>
          <a:p>
            <a:fld id="{606C06C4-49B3-473D-9441-AA8DA924B4D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4761586"/>
            <a:ext cx="1224136" cy="266727"/>
          </a:xfrm>
          <a:prstGeom prst="rect">
            <a:avLst/>
          </a:prstGeom>
        </p:spPr>
      </p:pic>
      <p:cxnSp>
        <p:nvCxnSpPr>
          <p:cNvPr id="18" name="Rett linje 17"/>
          <p:cNvCxnSpPr/>
          <p:nvPr userDrawn="1"/>
        </p:nvCxnSpPr>
        <p:spPr>
          <a:xfrm>
            <a:off x="251520" y="4659982"/>
            <a:ext cx="8640960" cy="0"/>
          </a:xfrm>
          <a:prstGeom prst="line">
            <a:avLst/>
          </a:prstGeom>
          <a:ln>
            <a:solidFill>
              <a:srgbClr val="003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ilde 2"/>
          <p:cNvSpPr>
            <a:spLocks noGrp="1"/>
          </p:cNvSpPr>
          <p:nvPr>
            <p:ph type="pic" idx="13"/>
          </p:nvPr>
        </p:nvSpPr>
        <p:spPr>
          <a:xfrm>
            <a:off x="0" y="1"/>
            <a:ext cx="2843808" cy="465998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15124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pbilde og to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251520" y="1949825"/>
            <a:ext cx="4245868" cy="47982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32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Overskrift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51520" y="2427734"/>
            <a:ext cx="4245868" cy="2166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949825"/>
            <a:ext cx="4247454" cy="47982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32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Overskrift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247454" cy="2166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224136" cy="273844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</a:lstStyle>
          <a:p>
            <a:fld id="{49865BB9-59D1-4209-87AE-A52681B2773A}" type="datetimeFigureOut">
              <a:rPr lang="nb-NO" smtClean="0"/>
              <a:pPr/>
              <a:t>29.11.2018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19672" y="4767263"/>
            <a:ext cx="5032266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720080" cy="273844"/>
          </a:xfrm>
        </p:spPr>
        <p:txBody>
          <a:bodyPr/>
          <a:lstStyle>
            <a:lvl1pPr algn="ctr">
              <a:defRPr>
                <a:solidFill>
                  <a:srgbClr val="003283"/>
                </a:solidFill>
              </a:defRPr>
            </a:lvl1pPr>
          </a:lstStyle>
          <a:p>
            <a:fld id="{606C06C4-49B3-473D-9441-AA8DA924B4D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4761586"/>
            <a:ext cx="1224136" cy="266727"/>
          </a:xfrm>
          <a:prstGeom prst="rect">
            <a:avLst/>
          </a:prstGeom>
        </p:spPr>
      </p:pic>
      <p:cxnSp>
        <p:nvCxnSpPr>
          <p:cNvPr id="19" name="Rett linje 18"/>
          <p:cNvCxnSpPr/>
          <p:nvPr userDrawn="1"/>
        </p:nvCxnSpPr>
        <p:spPr>
          <a:xfrm>
            <a:off x="251520" y="4659982"/>
            <a:ext cx="8640960" cy="0"/>
          </a:xfrm>
          <a:prstGeom prst="line">
            <a:avLst/>
          </a:prstGeom>
          <a:ln>
            <a:solidFill>
              <a:srgbClr val="003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ssholder for bilde 2"/>
          <p:cNvSpPr>
            <a:spLocks noGrp="1"/>
          </p:cNvSpPr>
          <p:nvPr>
            <p:ph type="pic" idx="13"/>
          </p:nvPr>
        </p:nvSpPr>
        <p:spPr>
          <a:xfrm>
            <a:off x="0" y="1"/>
            <a:ext cx="9144000" cy="185166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795363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i far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51520" y="915566"/>
            <a:ext cx="4245868" cy="36790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9" y="205978"/>
            <a:ext cx="4248552" cy="56557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32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smtClean="0"/>
              <a:t>Overskrift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915566"/>
            <a:ext cx="4247454" cy="36790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224136" cy="273844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</a:lstStyle>
          <a:p>
            <a:fld id="{49865BB9-59D1-4209-87AE-A52681B2773A}" type="datetimeFigureOut">
              <a:rPr lang="nb-NO" smtClean="0"/>
              <a:pPr/>
              <a:t>29.11.2018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19672" y="4767263"/>
            <a:ext cx="5032266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720080" cy="273844"/>
          </a:xfrm>
        </p:spPr>
        <p:txBody>
          <a:bodyPr/>
          <a:lstStyle>
            <a:lvl1pPr algn="ctr">
              <a:defRPr>
                <a:solidFill>
                  <a:srgbClr val="003283"/>
                </a:solidFill>
              </a:defRPr>
            </a:lvl1pPr>
          </a:lstStyle>
          <a:p>
            <a:fld id="{606C06C4-49B3-473D-9441-AA8DA924B4D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4761586"/>
            <a:ext cx="1224136" cy="266727"/>
          </a:xfrm>
          <a:prstGeom prst="rect">
            <a:avLst/>
          </a:prstGeom>
        </p:spPr>
      </p:pic>
      <p:cxnSp>
        <p:nvCxnSpPr>
          <p:cNvPr id="19" name="Rett linje 18"/>
          <p:cNvCxnSpPr/>
          <p:nvPr userDrawn="1"/>
        </p:nvCxnSpPr>
        <p:spPr>
          <a:xfrm>
            <a:off x="251520" y="4659982"/>
            <a:ext cx="8640960" cy="0"/>
          </a:xfrm>
          <a:prstGeom prst="line">
            <a:avLst/>
          </a:prstGeom>
          <a:ln>
            <a:solidFill>
              <a:srgbClr val="003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tel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4248472" cy="565572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2" name="Rektangel 1"/>
          <p:cNvSpPr/>
          <p:nvPr userDrawn="1"/>
        </p:nvSpPr>
        <p:spPr>
          <a:xfrm>
            <a:off x="4572000" y="0"/>
            <a:ext cx="4572000" cy="4659982"/>
          </a:xfrm>
          <a:prstGeom prst="rect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605048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224136" cy="273844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</a:lstStyle>
          <a:p>
            <a:fld id="{49865BB9-59D1-4209-87AE-A52681B2773A}" type="datetimeFigureOut">
              <a:rPr lang="nb-NO" smtClean="0"/>
              <a:pPr/>
              <a:t>29.11.2018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19672" y="4767263"/>
            <a:ext cx="5032266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720080" cy="273844"/>
          </a:xfrm>
        </p:spPr>
        <p:txBody>
          <a:bodyPr/>
          <a:lstStyle>
            <a:lvl1pPr algn="ctr">
              <a:defRPr>
                <a:solidFill>
                  <a:srgbClr val="003283"/>
                </a:solidFill>
              </a:defRPr>
            </a:lvl1pPr>
          </a:lstStyle>
          <a:p>
            <a:fld id="{606C06C4-49B3-473D-9441-AA8DA924B4D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4761586"/>
            <a:ext cx="1224136" cy="266727"/>
          </a:xfrm>
          <a:prstGeom prst="rect">
            <a:avLst/>
          </a:prstGeom>
        </p:spPr>
      </p:pic>
      <p:cxnSp>
        <p:nvCxnSpPr>
          <p:cNvPr id="19" name="Rett linje 18"/>
          <p:cNvCxnSpPr/>
          <p:nvPr userDrawn="1"/>
        </p:nvCxnSpPr>
        <p:spPr>
          <a:xfrm>
            <a:off x="251520" y="4659982"/>
            <a:ext cx="8640960" cy="0"/>
          </a:xfrm>
          <a:prstGeom prst="line">
            <a:avLst/>
          </a:prstGeom>
          <a:ln>
            <a:solidFill>
              <a:srgbClr val="003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ssholder for bilde 2"/>
          <p:cNvSpPr>
            <a:spLocks noGrp="1"/>
          </p:cNvSpPr>
          <p:nvPr>
            <p:ph type="pic" idx="13"/>
          </p:nvPr>
        </p:nvSpPr>
        <p:spPr>
          <a:xfrm>
            <a:off x="0" y="1"/>
            <a:ext cx="9144000" cy="465998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758803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64096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Overskrift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51520" y="1200151"/>
            <a:ext cx="864096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1520" y="4767263"/>
            <a:ext cx="23392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65BB9-59D1-4209-87AE-A52681B2773A}" type="datetimeFigureOut">
              <a:rPr lang="nb-NO" smtClean="0"/>
              <a:pPr/>
              <a:t>29.11.2018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3392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C06C4-49B3-473D-9441-AA8DA924B4D8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40341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1" r:id="rId4"/>
    <p:sldLayoutId id="2147483662" r:id="rId5"/>
    <p:sldLayoutId id="2147483664" r:id="rId6"/>
    <p:sldLayoutId id="2147483653" r:id="rId7"/>
    <p:sldLayoutId id="2147483666" r:id="rId8"/>
    <p:sldLayoutId id="2147483667" r:id="rId9"/>
    <p:sldLayoutId id="2147483651" r:id="rId10"/>
    <p:sldLayoutId id="2147483652" r:id="rId11"/>
    <p:sldLayoutId id="2147483665" r:id="rId12"/>
    <p:sldLayoutId id="2147483654" r:id="rId13"/>
    <p:sldLayoutId id="2147483655" r:id="rId14"/>
    <p:sldLayoutId id="2147483656" r:id="rId15"/>
    <p:sldLayoutId id="2147483658" r:id="rId16"/>
    <p:sldLayoutId id="2147483659" r:id="rId17"/>
    <p:sldLayoutId id="2147483668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328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51520" y="1707654"/>
            <a:ext cx="7776864" cy="1080120"/>
          </a:xfrm>
        </p:spPr>
        <p:txBody>
          <a:bodyPr>
            <a:normAutofit fontScale="90000"/>
          </a:bodyPr>
          <a:lstStyle/>
          <a:p>
            <a:r>
              <a:rPr lang="nb-NO" sz="2200" dirty="0" smtClean="0"/>
              <a:t>Nato-øvelsen </a:t>
            </a:r>
            <a:r>
              <a:rPr lang="nb-NO" sz="2200" dirty="0"/>
              <a:t>Trident </a:t>
            </a:r>
            <a:r>
              <a:rPr lang="nb-NO" sz="2200" dirty="0" err="1"/>
              <a:t>Juncture</a:t>
            </a:r>
            <a:r>
              <a:rPr lang="nb-NO" sz="2200" dirty="0"/>
              <a:t> og - </a:t>
            </a:r>
            <a:r>
              <a:rPr lang="nb-NO" sz="2200" dirty="0" smtClean="0"/>
              <a:t>;</a:t>
            </a:r>
            <a:r>
              <a:rPr lang="nb-NO" sz="1200" dirty="0" smtClean="0"/>
              <a:t/>
            </a:r>
            <a:br>
              <a:rPr lang="nb-NO" sz="1200" dirty="0" smtClean="0"/>
            </a:br>
            <a:r>
              <a:rPr lang="nb-NO" sz="1200" dirty="0"/>
              <a:t/>
            </a:r>
            <a:br>
              <a:rPr lang="nb-NO" sz="1200" dirty="0"/>
            </a:br>
            <a:r>
              <a:rPr lang="nb-NO" sz="1200" dirty="0"/>
              <a:t>	</a:t>
            </a:r>
            <a:r>
              <a:rPr lang="nb-NO" sz="1200" dirty="0" smtClean="0"/>
              <a:t>- </a:t>
            </a:r>
            <a:r>
              <a:rPr lang="nb-NO" sz="1800" dirty="0" smtClean="0"/>
              <a:t>Totalforsvarskonseptet </a:t>
            </a:r>
            <a:r>
              <a:rPr lang="nb-NO" sz="1800" dirty="0"/>
              <a:t>– ny giv !</a:t>
            </a:r>
            <a:br>
              <a:rPr lang="nb-NO" sz="1800" dirty="0"/>
            </a:br>
            <a:r>
              <a:rPr lang="nb-NO" sz="1800" dirty="0" smtClean="0"/>
              <a:t>	- Vertsnasjonsansvaret </a:t>
            </a:r>
            <a:r>
              <a:rPr lang="nb-NO" sz="1800" dirty="0"/>
              <a:t>ovenfor NATO-styrkene for helsevesenet</a:t>
            </a:r>
            <a:br>
              <a:rPr lang="nb-NO" sz="1800" dirty="0"/>
            </a:br>
            <a:r>
              <a:rPr lang="nb-NO" sz="1800" dirty="0" smtClean="0"/>
              <a:t>	- Den </a:t>
            </a:r>
            <a:r>
              <a:rPr lang="nb-NO" sz="1800" dirty="0"/>
              <a:t>nasjonale Helseøvelsen</a:t>
            </a:r>
            <a:endParaRPr lang="nb-NO" sz="12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51520" y="3939902"/>
            <a:ext cx="5331072" cy="792088"/>
          </a:xfrm>
        </p:spPr>
        <p:txBody>
          <a:bodyPr>
            <a:normAutofit fontScale="62500" lnSpcReduction="20000"/>
          </a:bodyPr>
          <a:lstStyle/>
          <a:p>
            <a:r>
              <a:rPr lang="nb-NO" sz="2600" b="1" dirty="0" smtClean="0">
                <a:solidFill>
                  <a:schemeClr val="tx2">
                    <a:lumMod val="75000"/>
                  </a:schemeClr>
                </a:solidFill>
              </a:rPr>
              <a:t>Møte Odal </a:t>
            </a:r>
            <a:r>
              <a:rPr lang="nb-NO" sz="2600" b="1" dirty="0" err="1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nb-NO" sz="2600" b="1" dirty="0" err="1" smtClean="0">
                <a:solidFill>
                  <a:schemeClr val="tx2">
                    <a:lumMod val="75000"/>
                  </a:schemeClr>
                </a:solidFill>
              </a:rPr>
              <a:t>otary</a:t>
            </a:r>
            <a:r>
              <a:rPr lang="nb-NO" sz="2600" b="1" dirty="0" smtClean="0">
                <a:solidFill>
                  <a:schemeClr val="tx2">
                    <a:lumMod val="75000"/>
                  </a:schemeClr>
                </a:solidFill>
              </a:rPr>
              <a:t> klubb, 26/11-2018</a:t>
            </a:r>
          </a:p>
          <a:p>
            <a:r>
              <a:rPr lang="nb-NO" dirty="0"/>
              <a:t>v/ Geir Kristoffersen, </a:t>
            </a:r>
          </a:p>
          <a:p>
            <a:r>
              <a:rPr lang="nb-NO" dirty="0" smtClean="0"/>
              <a:t>Divisjonsdirektør </a:t>
            </a:r>
            <a:r>
              <a:rPr lang="nb-NO" dirty="0" err="1" smtClean="0"/>
              <a:t>Prehospitale</a:t>
            </a:r>
            <a:r>
              <a:rPr lang="nb-NO" dirty="0" smtClean="0"/>
              <a:t> Tjenester Sykehuset Innlandet HF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07119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Den nasjonale </a:t>
            </a:r>
            <a:r>
              <a:rPr lang="nb-NO" dirty="0" err="1" smtClean="0"/>
              <a:t>Helseberdskapsøvelsen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5 øvelser totalt</a:t>
            </a:r>
          </a:p>
          <a:p>
            <a:pPr lvl="1"/>
            <a:r>
              <a:rPr lang="nb-NO" dirty="0" smtClean="0"/>
              <a:t>3 i Midt-Norge</a:t>
            </a:r>
          </a:p>
          <a:p>
            <a:pPr lvl="1"/>
            <a:r>
              <a:rPr lang="nb-NO" dirty="0" smtClean="0"/>
              <a:t>2 i Innlandet</a:t>
            </a:r>
          </a:p>
          <a:p>
            <a:pPr lvl="2"/>
            <a:r>
              <a:rPr lang="nb-NO" dirty="0" smtClean="0"/>
              <a:t>Tynset</a:t>
            </a:r>
          </a:p>
          <a:p>
            <a:pPr lvl="2"/>
            <a:r>
              <a:rPr lang="nb-NO" dirty="0" smtClean="0"/>
              <a:t>Elverum </a:t>
            </a:r>
          </a:p>
          <a:p>
            <a:endParaRPr lang="nb-NO" dirty="0"/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707560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Øvelsesscenario Tynset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Masseskade</a:t>
            </a:r>
          </a:p>
          <a:p>
            <a:pPr lvl="1"/>
            <a:endParaRPr lang="nb-NO" dirty="0" smtClean="0"/>
          </a:p>
          <a:p>
            <a:r>
              <a:rPr lang="nb-NO" dirty="0" smtClean="0"/>
              <a:t>Trent på samspill mellom sivil og militær side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Realistisk sminkede markører</a:t>
            </a:r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1027" name="Picture 3" descr="C:\Users\b19281\AppData\Local\Microsoft\Windows\Temporary Internet Files\Content.Outlook\06PN0JKF\IMG_15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2710" y="3003798"/>
            <a:ext cx="2372883" cy="17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19281\AppData\Local\Microsoft\Windows\Temporary Internet Files\Content.Outlook\06PN0JKF\IMG_28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3478"/>
            <a:ext cx="2429682" cy="182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215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Øvelsesscenario Elverum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1059582"/>
            <a:ext cx="8640960" cy="3535041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CBRNE – hendelse (#)</a:t>
            </a:r>
          </a:p>
          <a:p>
            <a:pPr lvl="1"/>
            <a:r>
              <a:rPr lang="nb-NO" dirty="0" smtClean="0"/>
              <a:t>Kjemiske stoffer og eksplosiver</a:t>
            </a:r>
          </a:p>
          <a:p>
            <a:pPr lvl="1"/>
            <a:endParaRPr lang="nb-NO" dirty="0" smtClean="0"/>
          </a:p>
          <a:p>
            <a:pPr lvl="1"/>
            <a:r>
              <a:rPr lang="nb-NO" dirty="0" smtClean="0"/>
              <a:t>Behov for å rense pasienter for å fjerne agens / før innleggelse</a:t>
            </a:r>
          </a:p>
          <a:p>
            <a:pPr lvl="1"/>
            <a:endParaRPr lang="nb-NO" dirty="0"/>
          </a:p>
          <a:p>
            <a:pPr lvl="1"/>
            <a:r>
              <a:rPr lang="nb-NO" dirty="0" smtClean="0"/>
              <a:t>Stort samarbeid- / samordningsbehov.</a:t>
            </a:r>
          </a:p>
          <a:p>
            <a:pPr lvl="1"/>
            <a:endParaRPr lang="nb-NO" dirty="0"/>
          </a:p>
          <a:p>
            <a:pPr lvl="1"/>
            <a:endParaRPr lang="nb-NO" dirty="0" smtClean="0"/>
          </a:p>
          <a:p>
            <a:pPr lvl="1"/>
            <a:endParaRPr lang="nb-NO" dirty="0"/>
          </a:p>
          <a:p>
            <a:pPr marL="57150" indent="0">
              <a:buNone/>
            </a:pPr>
            <a:endParaRPr lang="nb-NO" dirty="0" smtClean="0"/>
          </a:p>
          <a:p>
            <a:pPr marL="57150" indent="0">
              <a:buNone/>
            </a:pPr>
            <a:r>
              <a:rPr lang="nb-NO" dirty="0" smtClean="0"/>
              <a:t># Kjemisk – Biologisk – Radioaktiv – Nukleært - Eksplosiv -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1470"/>
            <a:ext cx="2404691" cy="18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6262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Erfaringer i forkant av evaluering.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/>
              <a:t>Tematikken er satt på dagsorden; også i det sivile samfunn.</a:t>
            </a:r>
          </a:p>
          <a:p>
            <a:r>
              <a:rPr lang="nb-NO" dirty="0" smtClean="0"/>
              <a:t>Større grad av bevissthet både på militær og sivil side</a:t>
            </a:r>
          </a:p>
          <a:p>
            <a:r>
              <a:rPr lang="nb-NO" dirty="0" smtClean="0"/>
              <a:t>Forberedelses / plan-fasen har gitt mye læring</a:t>
            </a:r>
            <a:endParaRPr lang="nb-NO" dirty="0"/>
          </a:p>
          <a:p>
            <a:r>
              <a:rPr lang="nb-NO" dirty="0" smtClean="0"/>
              <a:t>Erfaringer fra øvelsen gir godt grunnlag for videre arbeid med temaet.</a:t>
            </a:r>
          </a:p>
          <a:p>
            <a:r>
              <a:rPr lang="nb-NO" dirty="0"/>
              <a:t>Få alvorlige hendelser under øvelsen (sett fra helsevesenets side i Innlandet)</a:t>
            </a:r>
          </a:p>
          <a:p>
            <a:r>
              <a:rPr lang="nb-NO" dirty="0" smtClean="0"/>
              <a:t>Det arbeides fram mot 2020 å samordne sivilt og militært planverk.</a:t>
            </a:r>
          </a:p>
        </p:txBody>
      </p:sp>
    </p:spTree>
    <p:extLst>
      <p:ext uri="{BB962C8B-B14F-4D97-AF65-F5344CB8AC3E}">
        <p14:creationId xmlns:p14="http://schemas.microsoft.com/office/powerpoint/2010/main" xmlns="" val="2780056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640960" cy="565571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843558"/>
            <a:ext cx="8640960" cy="3895081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Helsetjenesten skal fungere i alle </a:t>
            </a:r>
            <a:r>
              <a:rPr lang="nb-NO" dirty="0" smtClean="0"/>
              <a:t>situasjoner</a:t>
            </a:r>
          </a:p>
          <a:p>
            <a:pPr lvl="1"/>
            <a:r>
              <a:rPr lang="nb-NO" dirty="0" smtClean="0"/>
              <a:t>Daglig – i kriser – i krig     = ansvarsprinsippet i beredskapssystemer</a:t>
            </a:r>
          </a:p>
          <a:p>
            <a:r>
              <a:rPr lang="nb-NO" dirty="0" smtClean="0"/>
              <a:t>Øve Totalforsvaret</a:t>
            </a:r>
          </a:p>
          <a:p>
            <a:pPr lvl="1"/>
            <a:r>
              <a:rPr lang="nb-NO" dirty="0" smtClean="0"/>
              <a:t>Sivilt  og  – militært beredskapsplanverk – samhandlingen disse imellom</a:t>
            </a:r>
          </a:p>
          <a:p>
            <a:pPr lvl="1"/>
            <a:r>
              <a:rPr lang="nb-NO" dirty="0" smtClean="0"/>
              <a:t>«Børste støv av….»</a:t>
            </a:r>
          </a:p>
          <a:p>
            <a:r>
              <a:rPr lang="nb-NO" dirty="0" smtClean="0"/>
              <a:t>Det har vært en god forberedelsesperiode for å samordne planverk.</a:t>
            </a:r>
          </a:p>
          <a:p>
            <a:pPr lvl="1"/>
            <a:r>
              <a:rPr lang="nb-NO" dirty="0" smtClean="0"/>
              <a:t>Øvelsen brukes for forberedelse, for å høste øvelses-erfaringer, og også lage et varig konsept for samhandling framover i tid som nedfelles i planverk</a:t>
            </a:r>
          </a:p>
          <a:p>
            <a:r>
              <a:rPr lang="nb-NO" dirty="0" smtClean="0"/>
              <a:t>Vertsnasjonsrollen for NATO trenes</a:t>
            </a:r>
          </a:p>
          <a:p>
            <a:r>
              <a:rPr lang="nb-NO" dirty="0" smtClean="0"/>
              <a:t>Helsevesenet gjennomførte årets nasjonale </a:t>
            </a:r>
            <a:r>
              <a:rPr lang="nb-NO" dirty="0" err="1" smtClean="0"/>
              <a:t>helseberdskapsøvelse</a:t>
            </a:r>
            <a:r>
              <a:rPr lang="nb-NO" dirty="0" smtClean="0"/>
              <a:t> i tilknytning til Trident </a:t>
            </a:r>
            <a:r>
              <a:rPr lang="nb-NO" dirty="0" err="1" smtClean="0"/>
              <a:t>Juncture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xmlns="" val="6163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Disposisjon 	– OBS!§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Totalforsvarskonseptet – ny giv </a:t>
            </a:r>
            <a:r>
              <a:rPr lang="nb-NO" dirty="0" smtClean="0"/>
              <a:t>!</a:t>
            </a:r>
          </a:p>
          <a:p>
            <a:endParaRPr lang="nb-NO" dirty="0" smtClean="0"/>
          </a:p>
          <a:p>
            <a:r>
              <a:rPr lang="nb-NO" dirty="0"/>
              <a:t>Vertsnasjonsansvaret ovenfor NATO-styrkene for helsevesenet</a:t>
            </a:r>
            <a:br>
              <a:rPr lang="nb-NO" dirty="0"/>
            </a:br>
            <a:endParaRPr lang="nb-NO" dirty="0" smtClean="0"/>
          </a:p>
          <a:p>
            <a:r>
              <a:rPr lang="nb-NO" dirty="0"/>
              <a:t>Den nasjonale </a:t>
            </a:r>
            <a:r>
              <a:rPr lang="nb-NO" dirty="0" smtClean="0"/>
              <a:t>Helseøvelsen</a:t>
            </a:r>
          </a:p>
          <a:p>
            <a:endParaRPr lang="nb-NO" dirty="0" smtClean="0"/>
          </a:p>
          <a:p>
            <a:r>
              <a:rPr lang="nb-NO" dirty="0" smtClean="0"/>
              <a:t>Oppsummering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686078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Restart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sz="1800"/>
              <a:t>Totalforsvarstanken ble utviklet av den norske eksilregjeringen i London under andre verdenskrig</a:t>
            </a:r>
            <a:r>
              <a:rPr lang="nb-NO" sz="1800" smtClean="0"/>
              <a:t>.</a:t>
            </a:r>
            <a:br>
              <a:rPr lang="nb-NO" sz="1800" smtClean="0"/>
            </a:br>
            <a:endParaRPr lang="nb-NO" sz="1800" smtClean="0"/>
          </a:p>
          <a:p>
            <a:r>
              <a:rPr lang="nb-NO" sz="1800" smtClean="0"/>
              <a:t>Levende under den kalde krigen.</a:t>
            </a:r>
            <a:br>
              <a:rPr lang="nb-NO" sz="1800" smtClean="0"/>
            </a:br>
            <a:endParaRPr lang="nb-NO" sz="1800" smtClean="0"/>
          </a:p>
          <a:p>
            <a:r>
              <a:rPr lang="nb-NO" sz="1800" smtClean="0"/>
              <a:t>Gradvis avvikling: </a:t>
            </a:r>
          </a:p>
          <a:p>
            <a:pPr lvl="1"/>
            <a:r>
              <a:rPr lang="nb-NO" sz="1800" smtClean="0"/>
              <a:t>Ikke prioritert, ikke synlig/påtrengende behov.</a:t>
            </a:r>
          </a:p>
          <a:p>
            <a:pPr lvl="1"/>
            <a:r>
              <a:rPr lang="nb-NO" sz="1800" smtClean="0"/>
              <a:t>Gamle løsninger som må erstattes, tones ned.</a:t>
            </a:r>
          </a:p>
          <a:p>
            <a:pPr lvl="1"/>
            <a:r>
              <a:rPr lang="nb-NO" sz="1800" smtClean="0"/>
              <a:t>Ordninger avvikles, f.eks kjøretøydisponering, drivstofflagre</a:t>
            </a:r>
          </a:p>
          <a:p>
            <a:pPr lvl="1"/>
            <a:r>
              <a:rPr lang="nb-NO" sz="1800" smtClean="0"/>
              <a:t>Krav og forventninger  til aktørene om å tenke totalforsvar reduseres.</a:t>
            </a:r>
            <a:br>
              <a:rPr lang="nb-NO" sz="1800" smtClean="0"/>
            </a:br>
            <a:endParaRPr lang="nb-NO" sz="1800" smtClean="0"/>
          </a:p>
          <a:p>
            <a:r>
              <a:rPr lang="nb-NO" sz="1800" smtClean="0"/>
              <a:t>Tenkning: alt er på veien mellom leverandør og kunde</a:t>
            </a:r>
            <a:br>
              <a:rPr lang="nb-NO" sz="1800" smtClean="0"/>
            </a:br>
            <a:endParaRPr lang="nb-NO" sz="1800"/>
          </a:p>
          <a:p>
            <a:r>
              <a:rPr lang="nb-NO" sz="1800" smtClean="0"/>
              <a:t>Nå: Fra status: «avviklet» til status: «levende totalforsvar»</a:t>
            </a:r>
            <a:br>
              <a:rPr lang="nb-NO" sz="1800" smtClean="0"/>
            </a:br>
            <a:r>
              <a:rPr lang="nb-NO" sz="1800" smtClean="0"/>
              <a:t> </a:t>
            </a:r>
          </a:p>
          <a:p>
            <a:pPr lvl="1"/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xmlns="" val="34176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640960" cy="565571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Totalforsvarskonseptet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915566"/>
            <a:ext cx="8640960" cy="36790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800" dirty="0" smtClean="0"/>
              <a:t>Totalforsvarskonseptet </a:t>
            </a:r>
            <a:r>
              <a:rPr lang="nb-NO" sz="1800" dirty="0"/>
              <a:t>går ut på at det skal være gjensidig støtte og samarbeid mellom Forsvaret og det sivile samfunn i hele krisespekteret fra fred via sikkerhetspolitisk krise til krig</a:t>
            </a:r>
            <a:r>
              <a:rPr lang="nb-NO" sz="1800" dirty="0" smtClean="0"/>
              <a:t>.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dirty="0"/>
              <a:t>DSB koordinerer programmet for sivilt-militært samarbeid.</a:t>
            </a:r>
          </a:p>
          <a:p>
            <a:pPr marL="0" indent="0">
              <a:buNone/>
            </a:pPr>
            <a:r>
              <a:rPr lang="nb-NO" sz="1800" dirty="0"/>
              <a:t> </a:t>
            </a:r>
          </a:p>
          <a:p>
            <a:pPr marL="0" lvl="0" indent="0">
              <a:buNone/>
            </a:pPr>
            <a:r>
              <a:rPr lang="nb-NO" sz="1800" b="1" u="sng" dirty="0" smtClean="0"/>
              <a:t>Målet med totalforsvarskonseptet: </a:t>
            </a:r>
          </a:p>
          <a:p>
            <a:r>
              <a:rPr lang="nb-NO" sz="1800" dirty="0" smtClean="0"/>
              <a:t>Utvikle </a:t>
            </a:r>
            <a:r>
              <a:rPr lang="nb-NO" sz="1800" dirty="0"/>
              <a:t>et moderne totalforsvarskonsept tilpasset nye utfordringer, rammebetingelser og forutsetninger innen utgangen av </a:t>
            </a:r>
            <a:r>
              <a:rPr lang="nb-NO" sz="1800" b="1" u="sng" dirty="0" smtClean="0"/>
              <a:t>2020</a:t>
            </a:r>
            <a:r>
              <a:rPr lang="nb-NO" sz="1800" dirty="0" smtClean="0"/>
              <a:t/>
            </a:r>
            <a:br>
              <a:rPr lang="nb-NO" sz="1800" dirty="0" smtClean="0"/>
            </a:br>
            <a:endParaRPr lang="nb-NO" sz="1800" dirty="0" smtClean="0"/>
          </a:p>
          <a:p>
            <a:r>
              <a:rPr lang="nb-NO" sz="1800" dirty="0" smtClean="0"/>
              <a:t>Styrke </a:t>
            </a:r>
            <a:r>
              <a:rPr lang="nb-NO" sz="1800" dirty="0"/>
              <a:t>robustheten i det sivile samfunn for å øke samfunnets motstandsdyktighet mot alle typer </a:t>
            </a:r>
            <a:r>
              <a:rPr lang="nb-NO" sz="1800" dirty="0" smtClean="0"/>
              <a:t>kriser</a:t>
            </a: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xmlns="" val="26680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Totalforsvarskonseptet </a:t>
            </a:r>
            <a:r>
              <a:rPr lang="nb-NO" dirty="0"/>
              <a:t>– ny giv !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987574"/>
            <a:ext cx="8640960" cy="36070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 smtClean="0"/>
              <a:t>NATO-øvelsen Trident </a:t>
            </a:r>
            <a:r>
              <a:rPr lang="nb-NO" dirty="0" err="1" smtClean="0"/>
              <a:t>Juncture</a:t>
            </a:r>
            <a:r>
              <a:rPr lang="nb-NO" dirty="0" smtClean="0"/>
              <a:t> ga mulighet for å trekke det sivile samfunnet med i </a:t>
            </a:r>
            <a:r>
              <a:rPr lang="nb-NO" dirty="0" err="1" smtClean="0"/>
              <a:t>sektorvise</a:t>
            </a:r>
            <a:r>
              <a:rPr lang="nb-NO" dirty="0" smtClean="0"/>
              <a:t> øvelser; - så </a:t>
            </a:r>
            <a:r>
              <a:rPr lang="nb-NO" smtClean="0"/>
              <a:t>også helsevesenet.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Totalforsvaret</a:t>
            </a:r>
          </a:p>
          <a:p>
            <a:r>
              <a:rPr lang="nb-NO" dirty="0" smtClean="0"/>
              <a:t>Militære planverk (/beredskapssystem)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Sivil </a:t>
            </a:r>
            <a:r>
              <a:rPr lang="nb-NO" sz="2400" dirty="0"/>
              <a:t>sektor </a:t>
            </a:r>
            <a:endParaRPr lang="nb-NO" sz="2400" dirty="0" smtClean="0"/>
          </a:p>
          <a:p>
            <a:pPr marL="742950" lvl="2" indent="-342900"/>
            <a:r>
              <a:rPr lang="nb-NO" dirty="0" smtClean="0"/>
              <a:t>Sivilt   beredskapssystem (SBS)</a:t>
            </a:r>
            <a:r>
              <a:rPr lang="nb-NO" dirty="0"/>
              <a:t> </a:t>
            </a:r>
            <a:r>
              <a:rPr lang="nb-NO" dirty="0" smtClean="0"/>
              <a:t>		(gradert)</a:t>
            </a:r>
            <a:endParaRPr lang="nb-NO" dirty="0"/>
          </a:p>
          <a:p>
            <a:pPr lvl="2"/>
            <a:r>
              <a:rPr lang="nb-NO" dirty="0" smtClean="0"/>
              <a:t>SBS – Helse </a:t>
            </a:r>
          </a:p>
          <a:p>
            <a:pPr lvl="3"/>
            <a:r>
              <a:rPr lang="nb-NO" dirty="0" smtClean="0"/>
              <a:t>Sikkerhetsloven – også gjeldende for spesialisthelsetjenesten fra 2017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849165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640960" cy="493563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sz="2700" dirty="0" smtClean="0"/>
              <a:t>Vertsnasjonsansvaret </a:t>
            </a:r>
            <a:r>
              <a:rPr lang="nb-NO" sz="2700" dirty="0"/>
              <a:t>ovenfor NATO-styrkene </a:t>
            </a:r>
            <a:r>
              <a:rPr lang="nb-NO" sz="2700" dirty="0" smtClean="0"/>
              <a:t> for </a:t>
            </a:r>
            <a:r>
              <a:rPr lang="nb-NO" sz="2700" dirty="0"/>
              <a:t>helsevesenet</a:t>
            </a:r>
            <a:r>
              <a:rPr lang="nb-NO" sz="4000" dirty="0"/>
              <a:t/>
            </a:r>
            <a:br>
              <a:rPr lang="nb-NO" sz="4000" dirty="0"/>
            </a:br>
            <a:r>
              <a:rPr lang="nb-NO" sz="4000" dirty="0"/>
              <a:t/>
            </a:r>
            <a:br>
              <a:rPr lang="nb-NO" sz="4000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71550"/>
            <a:ext cx="6840760" cy="384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3730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Forventede utfordringer.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Framkommelighet langs veiene (for utrykningskjøretøy)</a:t>
            </a:r>
          </a:p>
          <a:p>
            <a:r>
              <a:rPr lang="nb-NO" dirty="0" smtClean="0"/>
              <a:t>Stor pågang av militære til sykehus og legevakt</a:t>
            </a:r>
          </a:p>
          <a:p>
            <a:r>
              <a:rPr lang="nb-NO" dirty="0" smtClean="0"/>
              <a:t>Kapasitetsutfordringer ovenfor befolkningen.</a:t>
            </a:r>
          </a:p>
          <a:p>
            <a:r>
              <a:rPr lang="nb-NO" dirty="0" smtClean="0"/>
              <a:t>Trafikale hendelser</a:t>
            </a:r>
          </a:p>
          <a:p>
            <a:r>
              <a:rPr lang="nb-NO" dirty="0" smtClean="0"/>
              <a:t>Andre hendelser</a:t>
            </a:r>
          </a:p>
          <a:p>
            <a:r>
              <a:rPr lang="nb-NO" dirty="0" smtClean="0"/>
              <a:t>Uttransport etter øvelsesslutt  (!)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4213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640960" cy="565571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Tiltak i forkant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1275606"/>
            <a:ext cx="8640960" cy="3394472"/>
          </a:xfrm>
        </p:spPr>
        <p:txBody>
          <a:bodyPr>
            <a:normAutofit fontScale="92500" lnSpcReduction="10000"/>
          </a:bodyPr>
          <a:lstStyle/>
          <a:p>
            <a:endParaRPr lang="nb-NO" dirty="0" smtClean="0"/>
          </a:p>
          <a:p>
            <a:r>
              <a:rPr lang="nb-NO" dirty="0" smtClean="0"/>
              <a:t>Oppdatering av planverk</a:t>
            </a:r>
          </a:p>
          <a:p>
            <a:endParaRPr lang="nb-NO" dirty="0" smtClean="0"/>
          </a:p>
          <a:p>
            <a:r>
              <a:rPr lang="nb-NO" dirty="0" smtClean="0"/>
              <a:t>Aktivering av Fylkesberedskapsråd</a:t>
            </a:r>
          </a:p>
          <a:p>
            <a:endParaRPr lang="nb-NO" dirty="0" smtClean="0"/>
          </a:p>
          <a:p>
            <a:r>
              <a:rPr lang="nb-NO" dirty="0" smtClean="0"/>
              <a:t>Etablering av liaison-funksjoner </a:t>
            </a:r>
            <a:r>
              <a:rPr lang="nb-NO" dirty="0"/>
              <a:t>ved akuttmottak og ved </a:t>
            </a:r>
            <a:r>
              <a:rPr lang="nb-NO" dirty="0" smtClean="0"/>
              <a:t>AMK</a:t>
            </a:r>
          </a:p>
          <a:p>
            <a:endParaRPr lang="nb-NO" dirty="0"/>
          </a:p>
          <a:p>
            <a:r>
              <a:rPr lang="nb-NO" dirty="0"/>
              <a:t>Trening på proaktiv stabsmetodikk</a:t>
            </a:r>
          </a:p>
          <a:p>
            <a:pPr lvl="1"/>
            <a:r>
              <a:rPr lang="nb-NO" dirty="0"/>
              <a:t>Lik opplæring i alle RHF og HF i Norge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1256902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Proaktiv stabsmetodikk</a:t>
            </a:r>
            <a:endParaRPr lang="nb-N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0150"/>
            <a:ext cx="4104456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48064" y="627536"/>
            <a:ext cx="2952328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2596024"/>
      </p:ext>
    </p:extLst>
  </p:cSld>
  <p:clrMapOvr>
    <a:masterClrMapping/>
  </p:clrMapOvr>
</p:sld>
</file>

<file path=ppt/theme/theme1.xml><?xml version="1.0" encoding="utf-8"?>
<a:theme xmlns:a="http://schemas.openxmlformats.org/drawingml/2006/main" name="Sykehuset Innlandet">
  <a:themeElements>
    <a:clrScheme name="HDO">
      <a:dk1>
        <a:srgbClr val="000000"/>
      </a:dk1>
      <a:lt1>
        <a:sysClr val="window" lastClr="FFFFFF"/>
      </a:lt1>
      <a:dk2>
        <a:srgbClr val="003283"/>
      </a:dk2>
      <a:lt2>
        <a:srgbClr val="FFFFFF"/>
      </a:lt2>
      <a:accent1>
        <a:srgbClr val="5C3229"/>
      </a:accent1>
      <a:accent2>
        <a:srgbClr val="E3A610"/>
      </a:accent2>
      <a:accent3>
        <a:srgbClr val="839C8F"/>
      </a:accent3>
      <a:accent4>
        <a:srgbClr val="8D6A59"/>
      </a:accent4>
      <a:accent5>
        <a:srgbClr val="2F654A"/>
      </a:accent5>
      <a:accent6>
        <a:srgbClr val="9AA2AB"/>
      </a:accent6>
      <a:hlink>
        <a:srgbClr val="003283"/>
      </a:hlink>
      <a:folHlink>
        <a:srgbClr val="81A9E1"/>
      </a:folHlink>
    </a:clrScheme>
    <a:fontScheme name="H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Sykehuset Innlandet</Template>
  <TotalTime>1041</TotalTime>
  <Words>400</Words>
  <Application>Microsoft Office PowerPoint</Application>
  <PresentationFormat>Skjermfremvisning (16:9)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5" baseType="lpstr">
      <vt:lpstr>Sykehuset Innlandet</vt:lpstr>
      <vt:lpstr>Nato-øvelsen Trident Juncture og - ;   - Totalforsvarskonseptet – ny giv !  - Vertsnasjonsansvaret ovenfor NATO-styrkene for helsevesenet  - Den nasjonale Helseøvelsen</vt:lpstr>
      <vt:lpstr>Disposisjon  – OBS!§</vt:lpstr>
      <vt:lpstr>Restart</vt:lpstr>
      <vt:lpstr>Totalforsvarskonseptet</vt:lpstr>
      <vt:lpstr> Totalforsvarskonseptet – ny giv ! </vt:lpstr>
      <vt:lpstr>  Vertsnasjonsansvaret ovenfor NATO-styrkene  for helsevesenet  </vt:lpstr>
      <vt:lpstr>Forventede utfordringer.</vt:lpstr>
      <vt:lpstr> Tiltak i forkant </vt:lpstr>
      <vt:lpstr>Proaktiv stabsmetodikk</vt:lpstr>
      <vt:lpstr>Den nasjonale Helseberdskapsøvelsen</vt:lpstr>
      <vt:lpstr>Øvelsesscenario Tynset</vt:lpstr>
      <vt:lpstr>Øvelsesscenario Elverum</vt:lpstr>
      <vt:lpstr>Erfaringer i forkant av evaluering.</vt:lpstr>
      <vt:lpstr>Oppsummering</vt:lpstr>
    </vt:vector>
  </TitlesOfParts>
  <Company>Helse Sør-Øst RHF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Regionalt beredskapssseminar</dc:title>
  <dc:creator>Jan Wilhelm Willassen</dc:creator>
  <cp:lastModifiedBy>Eier</cp:lastModifiedBy>
  <cp:revision>49</cp:revision>
  <cp:lastPrinted>2018-10-30T23:06:16Z</cp:lastPrinted>
  <dcterms:created xsi:type="dcterms:W3CDTF">2018-08-30T08:21:05Z</dcterms:created>
  <dcterms:modified xsi:type="dcterms:W3CDTF">2018-11-29T08:21:45Z</dcterms:modified>
</cp:coreProperties>
</file>