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4" r:id="rId3"/>
    <p:sldId id="259" r:id="rId4"/>
    <p:sldId id="263" r:id="rId5"/>
    <p:sldId id="264" r:id="rId6"/>
    <p:sldId id="265" r:id="rId7"/>
    <p:sldId id="262" r:id="rId8"/>
    <p:sldId id="266" r:id="rId9"/>
    <p:sldId id="267" r:id="rId10"/>
    <p:sldId id="269" r:id="rId11"/>
    <p:sldId id="271" r:id="rId12"/>
    <p:sldId id="273"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r="47751"/>
          <a:stretch>
            <a:fillRect/>
          </a:stretch>
        </p:blipFill>
        <p:spPr bwMode="auto">
          <a:xfrm>
            <a:off x="0" y="0"/>
            <a:ext cx="12192000" cy="1665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12"/>
          <p:cNvSpPr>
            <a:spLocks noChangeArrowheads="1"/>
          </p:cNvSpPr>
          <p:nvPr/>
        </p:nvSpPr>
        <p:spPr bwMode="auto">
          <a:xfrm>
            <a:off x="0" y="1654176"/>
            <a:ext cx="12192000" cy="5203825"/>
          </a:xfrm>
          <a:prstGeom prst="rect">
            <a:avLst/>
          </a:prstGeom>
          <a:solidFill>
            <a:srgbClr val="618C96"/>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defRPr/>
            </a:pPr>
            <a:endParaRPr lang="nb-NO" altLang="nb-NO" sz="2400" smtClean="0"/>
          </a:p>
        </p:txBody>
      </p:sp>
      <p:pic>
        <p:nvPicPr>
          <p:cNvPr id="6" name="Picture 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245600" y="685800"/>
            <a:ext cx="2076451" cy="312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12800" y="573089"/>
            <a:ext cx="2540000" cy="560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5" name="Rectangle 3"/>
          <p:cNvSpPr>
            <a:spLocks noGrp="1" noChangeArrowheads="1"/>
          </p:cNvSpPr>
          <p:nvPr>
            <p:ph type="ctrTitle"/>
          </p:nvPr>
        </p:nvSpPr>
        <p:spPr>
          <a:xfrm>
            <a:off x="958851" y="3352800"/>
            <a:ext cx="10363200" cy="533400"/>
          </a:xfrm>
        </p:spPr>
        <p:txBody>
          <a:bodyPr/>
          <a:lstStyle>
            <a:lvl1pPr>
              <a:defRPr sz="3600">
                <a:solidFill>
                  <a:schemeClr val="bg1"/>
                </a:solidFill>
              </a:defRPr>
            </a:lvl1pPr>
          </a:lstStyle>
          <a:p>
            <a:pPr lvl="0"/>
            <a:r>
              <a:rPr lang="nb-NO" altLang="nb-NO" noProof="0" smtClean="0"/>
              <a:t>Click to edit Master title style</a:t>
            </a:r>
          </a:p>
        </p:txBody>
      </p:sp>
      <p:sp>
        <p:nvSpPr>
          <p:cNvPr id="3076" name="Rectangle 4"/>
          <p:cNvSpPr>
            <a:spLocks noGrp="1" noChangeArrowheads="1"/>
          </p:cNvSpPr>
          <p:nvPr>
            <p:ph type="subTitle" idx="1"/>
          </p:nvPr>
        </p:nvSpPr>
        <p:spPr>
          <a:xfrm>
            <a:off x="958851" y="3886200"/>
            <a:ext cx="10363200" cy="1295400"/>
          </a:xfrm>
        </p:spPr>
        <p:txBody>
          <a:bodyPr/>
          <a:lstStyle>
            <a:lvl1pPr marL="0" indent="0">
              <a:buFont typeface="Times" charset="0"/>
              <a:buNone/>
              <a:defRPr sz="2000">
                <a:solidFill>
                  <a:schemeClr val="bg1"/>
                </a:solidFill>
              </a:defRPr>
            </a:lvl1pPr>
          </a:lstStyle>
          <a:p>
            <a:pPr lvl="0"/>
            <a:r>
              <a:rPr lang="nb-NO" altLang="nb-NO" noProof="0" smtClean="0"/>
              <a:t>Click to edit Master subtitle style</a:t>
            </a:r>
          </a:p>
        </p:txBody>
      </p:sp>
    </p:spTree>
    <p:extLst>
      <p:ext uri="{BB962C8B-B14F-4D97-AF65-F5344CB8AC3E}">
        <p14:creationId xmlns:p14="http://schemas.microsoft.com/office/powerpoint/2010/main" xmlns="" val="373907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xmlns="" val="4168063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31251" y="1447800"/>
            <a:ext cx="2590800" cy="49530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958851" y="1447800"/>
            <a:ext cx="7569200" cy="49530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xmlns="" val="420414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xmlns="" val="915622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963084" y="4406901"/>
            <a:ext cx="10363200" cy="13620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xmlns="" val="230221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958851" y="2057400"/>
            <a:ext cx="508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242051" y="2057400"/>
            <a:ext cx="508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xmlns="" val="152719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09600" y="274638"/>
            <a:ext cx="109728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xmlns="" val="349569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xmlns="" val="389441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7772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xmlns="" val="185057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xmlns="" val="78738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58851" y="1447800"/>
            <a:ext cx="103632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nb-NO" altLang="nb-NO" smtClean="0"/>
              <a:t>Click to edit Master title style</a:t>
            </a:r>
          </a:p>
        </p:txBody>
      </p:sp>
      <p:sp>
        <p:nvSpPr>
          <p:cNvPr id="1027" name="Rectangle 3"/>
          <p:cNvSpPr>
            <a:spLocks noGrp="1" noChangeArrowheads="1"/>
          </p:cNvSpPr>
          <p:nvPr>
            <p:ph type="body" idx="1"/>
          </p:nvPr>
        </p:nvSpPr>
        <p:spPr bwMode="auto">
          <a:xfrm>
            <a:off x="958851" y="2057400"/>
            <a:ext cx="10363200" cy="434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nb-NO" altLang="nb-NO" smtClean="0"/>
              <a:t>Click to edit Master text styles</a:t>
            </a:r>
          </a:p>
          <a:p>
            <a:pPr lvl="1"/>
            <a:r>
              <a:rPr lang="nb-NO" altLang="nb-NO" smtClean="0"/>
              <a:t>Second level</a:t>
            </a:r>
          </a:p>
          <a:p>
            <a:pPr lvl="2"/>
            <a:r>
              <a:rPr lang="nb-NO" altLang="nb-NO" smtClean="0"/>
              <a:t>Third level</a:t>
            </a:r>
          </a:p>
          <a:p>
            <a:pPr lvl="3"/>
            <a:r>
              <a:rPr lang="nb-NO" altLang="nb-NO" smtClean="0"/>
              <a:t>Fourth level</a:t>
            </a:r>
          </a:p>
          <a:p>
            <a:pPr lvl="4"/>
            <a:r>
              <a:rPr lang="nb-NO" altLang="nb-NO" smtClean="0"/>
              <a:t>Fifth level</a:t>
            </a:r>
          </a:p>
        </p:txBody>
      </p:sp>
      <p:pic>
        <p:nvPicPr>
          <p:cNvPr id="1028" name="Picture 7"/>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12192000" cy="86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8"/>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9550400" y="342900"/>
            <a:ext cx="1771651" cy="266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0" name="Picture 9"/>
          <p:cNvPicPr>
            <a:picLocks noChangeAspect="1" noChangeArrowheads="1"/>
          </p:cNvPicPr>
          <p:nvPr/>
        </p:nvPicPr>
        <p:blipFill>
          <a:blip r:embed="rId15" cstate="print">
            <a:extLst>
              <a:ext uri="{28A0092B-C50C-407E-A947-70E740481C1C}">
                <a14:useLocalDpi xmlns:a14="http://schemas.microsoft.com/office/drawing/2010/main" xmlns="" val="0"/>
              </a:ext>
            </a:extLst>
          </a:blip>
          <a:srcRect/>
          <a:stretch>
            <a:fillRect/>
          </a:stretch>
        </p:blipFill>
        <p:spPr bwMode="auto">
          <a:xfrm>
            <a:off x="812800" y="250826"/>
            <a:ext cx="2032000" cy="449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9254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300">
          <a:solidFill>
            <a:srgbClr val="557D87"/>
          </a:solidFill>
          <a:latin typeface="+mj-lt"/>
          <a:ea typeface="+mj-ea"/>
          <a:cs typeface="+mj-cs"/>
        </a:defRPr>
      </a:lvl1pPr>
      <a:lvl2pPr algn="l" rtl="0" eaLnBrk="0" fontAlgn="base" hangingPunct="0">
        <a:spcBef>
          <a:spcPct val="0"/>
        </a:spcBef>
        <a:spcAft>
          <a:spcPct val="0"/>
        </a:spcAft>
        <a:defRPr sz="3300">
          <a:solidFill>
            <a:srgbClr val="557D87"/>
          </a:solidFill>
          <a:latin typeface="Rockwell" charset="0"/>
        </a:defRPr>
      </a:lvl2pPr>
      <a:lvl3pPr algn="l" rtl="0" eaLnBrk="0" fontAlgn="base" hangingPunct="0">
        <a:spcBef>
          <a:spcPct val="0"/>
        </a:spcBef>
        <a:spcAft>
          <a:spcPct val="0"/>
        </a:spcAft>
        <a:defRPr sz="3300">
          <a:solidFill>
            <a:srgbClr val="557D87"/>
          </a:solidFill>
          <a:latin typeface="Rockwell" charset="0"/>
        </a:defRPr>
      </a:lvl3pPr>
      <a:lvl4pPr algn="l" rtl="0" eaLnBrk="0" fontAlgn="base" hangingPunct="0">
        <a:spcBef>
          <a:spcPct val="0"/>
        </a:spcBef>
        <a:spcAft>
          <a:spcPct val="0"/>
        </a:spcAft>
        <a:defRPr sz="3300">
          <a:solidFill>
            <a:srgbClr val="557D87"/>
          </a:solidFill>
          <a:latin typeface="Rockwell" charset="0"/>
        </a:defRPr>
      </a:lvl4pPr>
      <a:lvl5pPr algn="l" rtl="0" eaLnBrk="0" fontAlgn="base" hangingPunct="0">
        <a:spcBef>
          <a:spcPct val="0"/>
        </a:spcBef>
        <a:spcAft>
          <a:spcPct val="0"/>
        </a:spcAft>
        <a:defRPr sz="3300">
          <a:solidFill>
            <a:srgbClr val="557D87"/>
          </a:solidFill>
          <a:latin typeface="Rockwell" charset="0"/>
        </a:defRPr>
      </a:lvl5pPr>
      <a:lvl6pPr marL="457200" algn="l" rtl="0" fontAlgn="base">
        <a:spcBef>
          <a:spcPct val="0"/>
        </a:spcBef>
        <a:spcAft>
          <a:spcPct val="0"/>
        </a:spcAft>
        <a:defRPr sz="3300">
          <a:solidFill>
            <a:srgbClr val="557D87"/>
          </a:solidFill>
          <a:latin typeface="Rockwell" charset="0"/>
        </a:defRPr>
      </a:lvl6pPr>
      <a:lvl7pPr marL="914400" algn="l" rtl="0" fontAlgn="base">
        <a:spcBef>
          <a:spcPct val="0"/>
        </a:spcBef>
        <a:spcAft>
          <a:spcPct val="0"/>
        </a:spcAft>
        <a:defRPr sz="3300">
          <a:solidFill>
            <a:srgbClr val="557D87"/>
          </a:solidFill>
          <a:latin typeface="Rockwell" charset="0"/>
        </a:defRPr>
      </a:lvl7pPr>
      <a:lvl8pPr marL="1371600" algn="l" rtl="0" fontAlgn="base">
        <a:spcBef>
          <a:spcPct val="0"/>
        </a:spcBef>
        <a:spcAft>
          <a:spcPct val="0"/>
        </a:spcAft>
        <a:defRPr sz="3300">
          <a:solidFill>
            <a:srgbClr val="557D87"/>
          </a:solidFill>
          <a:latin typeface="Rockwell" charset="0"/>
        </a:defRPr>
      </a:lvl8pPr>
      <a:lvl9pPr marL="1828800" algn="l" rtl="0" fontAlgn="base">
        <a:spcBef>
          <a:spcPct val="0"/>
        </a:spcBef>
        <a:spcAft>
          <a:spcPct val="0"/>
        </a:spcAft>
        <a:defRPr sz="3300">
          <a:solidFill>
            <a:srgbClr val="557D87"/>
          </a:solidFill>
          <a:latin typeface="Rockwell" charset="0"/>
        </a:defRPr>
      </a:lvl9pPr>
    </p:titleStyle>
    <p:bodyStyle>
      <a:lvl1pPr marL="192088" indent="-192088" algn="l" rtl="0" eaLnBrk="0" fontAlgn="base" hangingPunct="0">
        <a:spcBef>
          <a:spcPct val="20000"/>
        </a:spcBef>
        <a:spcAft>
          <a:spcPct val="0"/>
        </a:spcAft>
        <a:buFont typeface="Times" panose="02020603050405020304" pitchFamily="18" charset="0"/>
        <a:buChar char="•"/>
        <a:defRPr sz="2200">
          <a:solidFill>
            <a:srgbClr val="557D87"/>
          </a:solidFill>
          <a:latin typeface="+mn-lt"/>
          <a:ea typeface="+mn-ea"/>
          <a:cs typeface="+mn-cs"/>
        </a:defRPr>
      </a:lvl1pPr>
      <a:lvl2pPr marL="569913" indent="-187325" algn="l" rtl="0" eaLnBrk="0" fontAlgn="base" hangingPunct="0">
        <a:spcBef>
          <a:spcPct val="20000"/>
        </a:spcBef>
        <a:spcAft>
          <a:spcPct val="0"/>
        </a:spcAft>
        <a:buFont typeface="Times" panose="02020603050405020304" pitchFamily="18" charset="0"/>
        <a:buChar char="•"/>
        <a:defRPr>
          <a:solidFill>
            <a:srgbClr val="557D87"/>
          </a:solidFill>
          <a:latin typeface="+mn-lt"/>
        </a:defRPr>
      </a:lvl2pPr>
      <a:lvl3pPr marL="958850" indent="-198438" algn="l" rtl="0" eaLnBrk="0" fontAlgn="base" hangingPunct="0">
        <a:spcBef>
          <a:spcPct val="20000"/>
        </a:spcBef>
        <a:spcAft>
          <a:spcPct val="0"/>
        </a:spcAft>
        <a:buFont typeface="Times" panose="02020603050405020304" pitchFamily="18" charset="0"/>
        <a:buChar char="•"/>
        <a:defRPr>
          <a:solidFill>
            <a:srgbClr val="557D87"/>
          </a:solidFill>
          <a:latin typeface="+mn-lt"/>
        </a:defRPr>
      </a:lvl3pPr>
      <a:lvl4pPr marL="1336675" indent="-187325" algn="l" rtl="0" eaLnBrk="0" fontAlgn="base" hangingPunct="0">
        <a:spcBef>
          <a:spcPct val="20000"/>
        </a:spcBef>
        <a:spcAft>
          <a:spcPct val="0"/>
        </a:spcAft>
        <a:buFont typeface="Times" panose="02020603050405020304" pitchFamily="18" charset="0"/>
        <a:buChar char="•"/>
        <a:defRPr>
          <a:solidFill>
            <a:srgbClr val="557D87"/>
          </a:solidFill>
          <a:latin typeface="+mn-lt"/>
        </a:defRPr>
      </a:lvl4pPr>
      <a:lvl5pPr marL="1719263" indent="-192088" algn="l" rtl="0" eaLnBrk="0" fontAlgn="base" hangingPunct="0">
        <a:spcBef>
          <a:spcPct val="20000"/>
        </a:spcBef>
        <a:spcAft>
          <a:spcPct val="0"/>
        </a:spcAft>
        <a:buFont typeface="Times" panose="02020603050405020304" pitchFamily="18" charset="0"/>
        <a:buChar char="•"/>
        <a:defRPr>
          <a:solidFill>
            <a:srgbClr val="557D87"/>
          </a:solidFill>
          <a:latin typeface="+mn-lt"/>
        </a:defRPr>
      </a:lvl5pPr>
      <a:lvl6pPr marL="2176463" indent="-192088" algn="l" rtl="0" fontAlgn="base">
        <a:spcBef>
          <a:spcPct val="20000"/>
        </a:spcBef>
        <a:spcAft>
          <a:spcPct val="0"/>
        </a:spcAft>
        <a:buFont typeface="Times" charset="0"/>
        <a:buChar char="•"/>
        <a:defRPr>
          <a:solidFill>
            <a:srgbClr val="557D87"/>
          </a:solidFill>
          <a:latin typeface="+mn-lt"/>
        </a:defRPr>
      </a:lvl6pPr>
      <a:lvl7pPr marL="2633663" indent="-192088" algn="l" rtl="0" fontAlgn="base">
        <a:spcBef>
          <a:spcPct val="20000"/>
        </a:spcBef>
        <a:spcAft>
          <a:spcPct val="0"/>
        </a:spcAft>
        <a:buFont typeface="Times" charset="0"/>
        <a:buChar char="•"/>
        <a:defRPr>
          <a:solidFill>
            <a:srgbClr val="557D87"/>
          </a:solidFill>
          <a:latin typeface="+mn-lt"/>
        </a:defRPr>
      </a:lvl7pPr>
      <a:lvl8pPr marL="3090863" indent="-192088" algn="l" rtl="0" fontAlgn="base">
        <a:spcBef>
          <a:spcPct val="20000"/>
        </a:spcBef>
        <a:spcAft>
          <a:spcPct val="0"/>
        </a:spcAft>
        <a:buFont typeface="Times" charset="0"/>
        <a:buChar char="•"/>
        <a:defRPr>
          <a:solidFill>
            <a:srgbClr val="557D87"/>
          </a:solidFill>
          <a:latin typeface="+mn-lt"/>
        </a:defRPr>
      </a:lvl8pPr>
      <a:lvl9pPr marL="3548063" indent="-192088" algn="l" rtl="0" fontAlgn="base">
        <a:spcBef>
          <a:spcPct val="20000"/>
        </a:spcBef>
        <a:spcAft>
          <a:spcPct val="0"/>
        </a:spcAft>
        <a:buFont typeface="Times" charset="0"/>
        <a:buChar char="•"/>
        <a:defRPr>
          <a:solidFill>
            <a:srgbClr val="557D87"/>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l.no/mor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Undertittel 4"/>
          <p:cNvSpPr>
            <a:spLocks noGrp="1"/>
          </p:cNvSpPr>
          <p:nvPr>
            <p:ph type="subTitle" idx="1"/>
          </p:nvPr>
        </p:nvSpPr>
        <p:spPr/>
        <p:txBody>
          <a:bodyPr/>
          <a:lstStyle/>
          <a:p>
            <a:pPr>
              <a:buFont typeface="Times" panose="02020603050405020304" pitchFamily="18" charset="0"/>
              <a:buNone/>
            </a:pPr>
            <a:endParaRPr lang="nb-NO" altLang="nb-NO" dirty="0" smtClean="0"/>
          </a:p>
        </p:txBody>
      </p:sp>
      <p:sp>
        <p:nvSpPr>
          <p:cNvPr id="4099" name="Tittel 7"/>
          <p:cNvSpPr>
            <a:spLocks noGrp="1"/>
          </p:cNvSpPr>
          <p:nvPr>
            <p:ph type="ctrTitle"/>
          </p:nvPr>
        </p:nvSpPr>
        <p:spPr>
          <a:xfrm>
            <a:off x="2243138" y="2997200"/>
            <a:ext cx="7772400" cy="533400"/>
          </a:xfrm>
        </p:spPr>
        <p:txBody>
          <a:bodyPr/>
          <a:lstStyle/>
          <a:p>
            <a:pPr algn="ctr"/>
            <a:r>
              <a:rPr lang="nb-NO" altLang="nb-NO" dirty="0" smtClean="0"/>
              <a:t>Etikk og etikkarbeid</a:t>
            </a:r>
            <a:br>
              <a:rPr lang="nb-NO" altLang="nb-NO" dirty="0" smtClean="0"/>
            </a:br>
            <a:r>
              <a:rPr lang="nb-NO" altLang="nb-NO" dirty="0" smtClean="0"/>
              <a:t/>
            </a:r>
            <a:br>
              <a:rPr lang="nb-NO" altLang="nb-NO" dirty="0" smtClean="0"/>
            </a:br>
            <a:r>
              <a:rPr lang="nb-NO" altLang="nb-NO" dirty="0" smtClean="0"/>
              <a:t>Sør-Odal Kommune</a:t>
            </a:r>
            <a:br>
              <a:rPr lang="nb-NO" altLang="nb-NO" dirty="0" smtClean="0"/>
            </a:br>
            <a:r>
              <a:rPr lang="nb-NO" altLang="nb-NO" dirty="0" smtClean="0"/>
              <a:t/>
            </a:r>
            <a:br>
              <a:rPr lang="nb-NO" altLang="nb-NO" dirty="0" smtClean="0"/>
            </a:br>
            <a:endParaRPr lang="nb-NO" altLang="nb-NO" dirty="0" smtClean="0"/>
          </a:p>
        </p:txBody>
      </p:sp>
    </p:spTree>
    <p:extLst>
      <p:ext uri="{BB962C8B-B14F-4D97-AF65-F5344CB8AC3E}">
        <p14:creationId xmlns:p14="http://schemas.microsoft.com/office/powerpoint/2010/main" xmlns="" val="337856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Innhold i våre etiske retningslinjer</a:t>
            </a:r>
          </a:p>
        </p:txBody>
      </p:sp>
      <p:sp>
        <p:nvSpPr>
          <p:cNvPr id="3" name="Plassholder for innhold 2"/>
          <p:cNvSpPr>
            <a:spLocks noGrp="1"/>
          </p:cNvSpPr>
          <p:nvPr>
            <p:ph idx="1"/>
          </p:nvPr>
        </p:nvSpPr>
        <p:spPr/>
        <p:txBody>
          <a:bodyPr/>
          <a:lstStyle/>
          <a:p>
            <a:pPr marL="1085850" lvl="2" indent="-285750"/>
            <a:r>
              <a:rPr lang="nb-NO" sz="2400" dirty="0"/>
              <a:t>Lojalitet</a:t>
            </a:r>
          </a:p>
          <a:p>
            <a:pPr marL="1085850" lvl="2" indent="-285750"/>
            <a:r>
              <a:rPr lang="nb-NO" sz="2400" dirty="0"/>
              <a:t>Habilitet</a:t>
            </a:r>
          </a:p>
          <a:p>
            <a:pPr marL="1085850" lvl="2" indent="-285750"/>
            <a:r>
              <a:rPr lang="nb-NO" sz="2400" dirty="0"/>
              <a:t>Forretningsetiske retningslinjer</a:t>
            </a:r>
          </a:p>
          <a:p>
            <a:pPr marL="1085850" lvl="2" indent="-285750"/>
            <a:r>
              <a:rPr lang="nb-NO" sz="2400" dirty="0"/>
              <a:t>Innkjøp og innkjøpsprosedyrer</a:t>
            </a:r>
          </a:p>
          <a:p>
            <a:pPr marL="0" indent="0">
              <a:buNone/>
            </a:pPr>
            <a:endParaRPr lang="nb-NO" dirty="0" smtClean="0"/>
          </a:p>
          <a:p>
            <a:pPr marL="0" indent="0">
              <a:buNone/>
            </a:pPr>
            <a:endParaRPr lang="nb-NO"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35760" y="4005065"/>
            <a:ext cx="3960440" cy="185737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15953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Innhold i våre etiske retningslinjer</a:t>
            </a:r>
            <a:endParaRPr lang="nb-NO" dirty="0"/>
          </a:p>
        </p:txBody>
      </p:sp>
      <p:sp>
        <p:nvSpPr>
          <p:cNvPr id="3" name="Plassholder for innhold 2"/>
          <p:cNvSpPr>
            <a:spLocks noGrp="1"/>
          </p:cNvSpPr>
          <p:nvPr>
            <p:ph idx="1"/>
          </p:nvPr>
        </p:nvSpPr>
        <p:spPr/>
        <p:txBody>
          <a:bodyPr/>
          <a:lstStyle/>
          <a:p>
            <a:pPr marL="1085850" lvl="2" indent="-285750"/>
            <a:endParaRPr lang="nb-NO" sz="2400" dirty="0"/>
          </a:p>
          <a:p>
            <a:pPr marL="1085850" lvl="2" indent="-285750"/>
            <a:endParaRPr lang="nb-NO" sz="2400" dirty="0"/>
          </a:p>
          <a:p>
            <a:pPr marL="1085850" lvl="2" indent="-285750"/>
            <a:r>
              <a:rPr lang="nb-NO" sz="2400" dirty="0"/>
              <a:t>Bruk av kommunens eiendeler/verdier</a:t>
            </a:r>
          </a:p>
          <a:p>
            <a:pPr marL="1085850" lvl="2" indent="-285750"/>
            <a:r>
              <a:rPr lang="nb-NO" sz="2400" dirty="0"/>
              <a:t>Bruk av PC, nettbrett og mobil</a:t>
            </a:r>
          </a:p>
          <a:p>
            <a:pPr marL="1085850" lvl="2" indent="-285750"/>
            <a:r>
              <a:rPr lang="nb-NO" sz="2400" dirty="0"/>
              <a:t>Gaver og andre fordeler</a:t>
            </a:r>
          </a:p>
          <a:p>
            <a:pPr marL="1085850" lvl="2" indent="-285750"/>
            <a:endParaRPr lang="nb-NO" sz="2400" dirty="0"/>
          </a:p>
          <a:p>
            <a:pPr marL="800100" lvl="2" indent="0">
              <a:buNone/>
            </a:pPr>
            <a:endParaRPr lang="nb-NO" sz="2400" dirty="0"/>
          </a:p>
        </p:txBody>
      </p:sp>
      <p:pic>
        <p:nvPicPr>
          <p:cNvPr id="5" name="Bilde 4"/>
          <p:cNvPicPr>
            <a:picLocks noChangeAspect="1"/>
          </p:cNvPicPr>
          <p:nvPr/>
        </p:nvPicPr>
        <p:blipFill>
          <a:blip r:embed="rId2" cstate="print"/>
          <a:stretch>
            <a:fillRect/>
          </a:stretch>
        </p:blipFill>
        <p:spPr>
          <a:xfrm>
            <a:off x="3791744" y="4365105"/>
            <a:ext cx="3744416" cy="21428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07549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Etisk refleksjon</a:t>
            </a:r>
            <a:endParaRPr lang="nb-NO" dirty="0"/>
          </a:p>
        </p:txBody>
      </p:sp>
      <p:sp>
        <p:nvSpPr>
          <p:cNvPr id="3" name="Plassholder for innhold 2"/>
          <p:cNvSpPr>
            <a:spLocks noGrp="1"/>
          </p:cNvSpPr>
          <p:nvPr>
            <p:ph idx="1"/>
          </p:nvPr>
        </p:nvSpPr>
        <p:spPr/>
        <p:txBody>
          <a:bodyPr/>
          <a:lstStyle/>
          <a:p>
            <a:pPr marL="800100" lvl="2" indent="0">
              <a:buNone/>
            </a:pPr>
            <a:r>
              <a:rPr lang="nb-NO" sz="2400" dirty="0"/>
              <a:t>Når vi er i tvil – etisk refleksjon</a:t>
            </a:r>
          </a:p>
          <a:p>
            <a:pPr marL="800100" lvl="2" indent="0">
              <a:buNone/>
            </a:pPr>
            <a:endParaRPr lang="nb-NO" sz="2400" dirty="0"/>
          </a:p>
          <a:p>
            <a:pPr marL="800100" lvl="2" indent="0">
              <a:buNone/>
            </a:pPr>
            <a:r>
              <a:rPr lang="nb-NO" sz="2400" dirty="0"/>
              <a:t>Skap rom i det daglige virke på avdelingsmøter og ellers for å diskutere slike dilemmaer.</a:t>
            </a:r>
          </a:p>
          <a:p>
            <a:pPr marL="800100" lvl="2" indent="0">
              <a:buNone/>
            </a:pPr>
            <a:endParaRPr lang="nb-NO" sz="2400" dirty="0"/>
          </a:p>
          <a:p>
            <a:pPr marL="800100" lvl="2" indent="0">
              <a:buNone/>
            </a:pPr>
            <a:endParaRPr lang="nb-NO" sz="2400" dirty="0"/>
          </a:p>
          <a:p>
            <a:pPr marL="800100" lvl="2" indent="0">
              <a:buNone/>
            </a:pPr>
            <a:endParaRPr lang="nb-NO" sz="4000" dirty="0"/>
          </a:p>
          <a:p>
            <a:pPr marL="800100" lvl="2" indent="0">
              <a:buNone/>
            </a:pPr>
            <a:endParaRPr lang="nb-NO" sz="4000" dirty="0"/>
          </a:p>
          <a:p>
            <a:pPr marL="0" indent="0">
              <a:buNone/>
            </a:pPr>
            <a:endParaRPr lang="nb-NO" dirty="0"/>
          </a:p>
          <a:p>
            <a:endParaRPr lang="nb-NO" dirty="0"/>
          </a:p>
        </p:txBody>
      </p:sp>
      <p:pic>
        <p:nvPicPr>
          <p:cNvPr id="5" name="Bilde 4"/>
          <p:cNvPicPr>
            <a:picLocks noChangeAspect="1"/>
          </p:cNvPicPr>
          <p:nvPr/>
        </p:nvPicPr>
        <p:blipFill>
          <a:blip r:embed="rId2" cstate="print"/>
          <a:stretch>
            <a:fillRect/>
          </a:stretch>
        </p:blipFill>
        <p:spPr>
          <a:xfrm>
            <a:off x="4007768" y="3616341"/>
            <a:ext cx="3960440" cy="2509823"/>
          </a:xfrm>
          <a:prstGeom prst="ellipse">
            <a:avLst/>
          </a:prstGeom>
          <a:ln>
            <a:noFill/>
          </a:ln>
          <a:effectLst>
            <a:softEdge rad="112500"/>
          </a:effectLst>
        </p:spPr>
      </p:pic>
    </p:spTree>
    <p:extLst>
      <p:ext uri="{BB962C8B-B14F-4D97-AF65-F5344CB8AC3E}">
        <p14:creationId xmlns:p14="http://schemas.microsoft.com/office/powerpoint/2010/main" xmlns="" val="23195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etikk?</a:t>
            </a:r>
            <a:endParaRPr lang="nb-NO" dirty="0"/>
          </a:p>
        </p:txBody>
      </p:sp>
      <p:sp>
        <p:nvSpPr>
          <p:cNvPr id="3" name="Plassholder for innhold 2"/>
          <p:cNvSpPr>
            <a:spLocks noGrp="1"/>
          </p:cNvSpPr>
          <p:nvPr>
            <p:ph idx="1"/>
          </p:nvPr>
        </p:nvSpPr>
        <p:spPr/>
        <p:txBody>
          <a:bodyPr>
            <a:normAutofit/>
          </a:bodyPr>
          <a:lstStyle/>
          <a:p>
            <a:r>
              <a:rPr lang="nb-NO" sz="2400" dirty="0"/>
              <a:t>Etikk, læren om </a:t>
            </a:r>
            <a:r>
              <a:rPr lang="nb-NO" sz="2400" dirty="0">
                <a:hlinkClick r:id="rId2"/>
              </a:rPr>
              <a:t>moral</a:t>
            </a:r>
            <a:r>
              <a:rPr lang="nb-NO" sz="2400" dirty="0"/>
              <a:t>; det samme som moralfilosofi. Etikk, eller morallære, er den gren av filosofien som undersøker hva som er rett og hva som er galt, og som setter normer og prinsipper for riktig handling. Dersom man sier at noe er «uetisk» eller «umoralsk», mener man at det er i strid med visse moralnormer</a:t>
            </a:r>
          </a:p>
          <a:p>
            <a:endParaRPr lang="nb-NO" sz="2400" dirty="0"/>
          </a:p>
          <a:p>
            <a:r>
              <a:rPr lang="nb-NO" sz="2400" dirty="0"/>
              <a:t>Etikkens formål er å studere hvordan man </a:t>
            </a:r>
            <a:r>
              <a:rPr lang="nb-NO" sz="2400" i="1" dirty="0"/>
              <a:t>bør</a:t>
            </a:r>
            <a:r>
              <a:rPr lang="nb-NO" sz="2400" dirty="0"/>
              <a:t> handle, og å forstå begrepene vi bruker når vi </a:t>
            </a:r>
            <a:r>
              <a:rPr lang="nb-NO" sz="2400" i="1" dirty="0"/>
              <a:t>evaluerer</a:t>
            </a:r>
            <a:r>
              <a:rPr lang="nb-NO" sz="2400" dirty="0"/>
              <a:t> handlinger, personer som handler og utfall av handlinger</a:t>
            </a:r>
            <a:r>
              <a:rPr lang="nb-NO" sz="2000" dirty="0"/>
              <a:t>.</a:t>
            </a:r>
          </a:p>
        </p:txBody>
      </p:sp>
    </p:spTree>
    <p:extLst>
      <p:ext uri="{BB962C8B-B14F-4D97-AF65-F5344CB8AC3E}">
        <p14:creationId xmlns:p14="http://schemas.microsoft.com/office/powerpoint/2010/main" xmlns="" val="199324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sz="2800" dirty="0" smtClean="0"/>
              <a:t>Arbeid med nye etiske retningslinjer i Sør-Odal Kommune</a:t>
            </a:r>
            <a:endParaRPr lang="nb-NO" sz="2800" dirty="0"/>
          </a:p>
        </p:txBody>
      </p:sp>
      <p:sp>
        <p:nvSpPr>
          <p:cNvPr id="5" name="Plassholder for innhold 4"/>
          <p:cNvSpPr>
            <a:spLocks noGrp="1"/>
          </p:cNvSpPr>
          <p:nvPr>
            <p:ph idx="1"/>
          </p:nvPr>
        </p:nvSpPr>
        <p:spPr/>
        <p:txBody>
          <a:bodyPr>
            <a:normAutofit/>
          </a:bodyPr>
          <a:lstStyle/>
          <a:p>
            <a:pPr marL="0" indent="0" algn="ctr">
              <a:buNone/>
            </a:pPr>
            <a:endParaRPr lang="nb-NO" sz="2400" dirty="0" smtClean="0"/>
          </a:p>
          <a:p>
            <a:pPr marL="0" indent="0" algn="ctr">
              <a:buNone/>
            </a:pPr>
            <a:r>
              <a:rPr lang="nb-NO" sz="2400" dirty="0" smtClean="0"/>
              <a:t>En arbeidsgruppe bestående av folkevalgte og ansatte i kommunen skal jobbe med det etiske regelverket utover høsten</a:t>
            </a:r>
          </a:p>
          <a:p>
            <a:pPr marL="0" indent="0" algn="ctr">
              <a:buNone/>
            </a:pPr>
            <a:endParaRPr lang="nb-NO" sz="2400" dirty="0" smtClean="0"/>
          </a:p>
          <a:p>
            <a:pPr marL="0" indent="0" algn="ctr">
              <a:buNone/>
            </a:pPr>
            <a:r>
              <a:rPr lang="nb-NO" sz="2400" dirty="0" smtClean="0"/>
              <a:t>Regelverket skal gjelde </a:t>
            </a:r>
            <a:r>
              <a:rPr lang="nb-NO" sz="2400" dirty="0"/>
              <a:t>for ansatte og folkevalgte i </a:t>
            </a:r>
            <a:r>
              <a:rPr lang="nb-NO" sz="2400" dirty="0" smtClean="0"/>
              <a:t>Sør-Odal Kommune</a:t>
            </a:r>
            <a:endParaRPr lang="nb-NO" sz="2400" dirty="0"/>
          </a:p>
          <a:p>
            <a:pPr algn="ctr"/>
            <a:endParaRPr lang="nb-NO" sz="2400" dirty="0"/>
          </a:p>
          <a:p>
            <a:pPr marL="0" indent="0" algn="ctr">
              <a:buNone/>
            </a:pPr>
            <a:r>
              <a:rPr lang="nb-NO" sz="2400" dirty="0" smtClean="0"/>
              <a:t>Virksomhetskulturen i Sør-Odal Kommune, skal </a:t>
            </a:r>
            <a:r>
              <a:rPr lang="nb-NO" sz="2400" dirty="0"/>
              <a:t>gjenspeile etiske kjerneverdier.</a:t>
            </a:r>
          </a:p>
          <a:p>
            <a:pPr marL="0" indent="0" algn="ctr">
              <a:buNone/>
            </a:pPr>
            <a:r>
              <a:rPr lang="nb-NO" sz="2400" dirty="0" smtClean="0"/>
              <a:t>Sør-Odal kommune </a:t>
            </a:r>
            <a:r>
              <a:rPr lang="nb-NO" sz="2400" dirty="0"/>
              <a:t>skal kjennetegnes av en organisasjonskultur basert på åpenhet, og som ivaretar kommunens verdigrunnlag og etiske regler.</a:t>
            </a:r>
          </a:p>
        </p:txBody>
      </p:sp>
    </p:spTree>
    <p:extLst>
      <p:ext uri="{BB962C8B-B14F-4D97-AF65-F5344CB8AC3E}">
        <p14:creationId xmlns:p14="http://schemas.microsoft.com/office/powerpoint/2010/main" xmlns="" val="611499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Hva sier regjeringen?</a:t>
            </a:r>
            <a:endParaRPr lang="nb-NO" dirty="0"/>
          </a:p>
        </p:txBody>
      </p:sp>
      <p:sp>
        <p:nvSpPr>
          <p:cNvPr id="3" name="Plassholder for innhold 2"/>
          <p:cNvSpPr>
            <a:spLocks noGrp="1"/>
          </p:cNvSpPr>
          <p:nvPr>
            <p:ph idx="1"/>
          </p:nvPr>
        </p:nvSpPr>
        <p:spPr/>
        <p:txBody>
          <a:bodyPr>
            <a:normAutofit fontScale="92500"/>
          </a:bodyPr>
          <a:lstStyle/>
          <a:p>
            <a:r>
              <a:rPr lang="nb-NO" dirty="0"/>
              <a:t>Etikk er refleksjon over verdier og normer, og begrunnelsen vi gir for våre valg. </a:t>
            </a:r>
            <a:endParaRPr lang="nb-NO" dirty="0" smtClean="0"/>
          </a:p>
          <a:p>
            <a:r>
              <a:rPr lang="nb-NO" dirty="0" smtClean="0"/>
              <a:t>For </a:t>
            </a:r>
            <a:r>
              <a:rPr lang="nb-NO" dirty="0"/>
              <a:t>folkevalgte og ansatte i en kommune handler etikk om systematisk refleksjon over hva som er god praksis i den kommunale virksomheten. </a:t>
            </a:r>
            <a:endParaRPr lang="nb-NO" dirty="0" smtClean="0"/>
          </a:p>
          <a:p>
            <a:r>
              <a:rPr lang="nb-NO" dirty="0" smtClean="0"/>
              <a:t>Arbeid </a:t>
            </a:r>
            <a:r>
              <a:rPr lang="nb-NO" dirty="0"/>
              <a:t>med etikk hjelper oss til å gjenkjenne etiske problemstillinger, og dermed muligheten til å foreta gode, velbegrunnede beslutninger. </a:t>
            </a:r>
            <a:endParaRPr lang="nb-NO" dirty="0" smtClean="0"/>
          </a:p>
          <a:p>
            <a:r>
              <a:rPr lang="nb-NO" dirty="0" smtClean="0"/>
              <a:t>Kommuneloven </a:t>
            </a:r>
            <a:r>
              <a:rPr lang="nb-NO" dirty="0"/>
              <a:t>signaliserer at kommunal virksomhet skal kjennetegnes av tillit og bygge på en høy etisk standard</a:t>
            </a:r>
            <a:r>
              <a:rPr lang="nb-NO" dirty="0" smtClean="0"/>
              <a:t>.</a:t>
            </a:r>
          </a:p>
          <a:p>
            <a:r>
              <a:rPr lang="nb-NO" dirty="0" smtClean="0"/>
              <a:t>Å </a:t>
            </a:r>
            <a:r>
              <a:rPr lang="nb-NO" dirty="0"/>
              <a:t>følge lovene er et etisk og moralsk krav. Samtidig </a:t>
            </a:r>
            <a:r>
              <a:rPr lang="nb-NO" dirty="0" smtClean="0"/>
              <a:t>er etikk mer enn jus. </a:t>
            </a:r>
            <a:r>
              <a:rPr lang="nb-NO" dirty="0"/>
              <a:t>En handling skal være lovlig, men også kunne begrunnes etisk og ses i sammenheng med kommunens øvrige mål og verdier</a:t>
            </a:r>
            <a:r>
              <a:rPr lang="nb-NO" dirty="0" smtClean="0"/>
              <a:t>.</a:t>
            </a:r>
          </a:p>
          <a:p>
            <a:endParaRPr lang="nb-NO" dirty="0"/>
          </a:p>
          <a:p>
            <a:endParaRPr lang="nb-NO" dirty="0" smtClean="0"/>
          </a:p>
          <a:p>
            <a:pPr marL="0" indent="0" algn="r">
              <a:buNone/>
            </a:pPr>
            <a:r>
              <a:rPr lang="nb-NO" sz="1400" dirty="0"/>
              <a:t>https://www.regjeringen.no/no/tema/kommuner-og-regioner/kommunereform/Verktoy/lokaldemokrati/del-a/etikk/id2424157/</a:t>
            </a:r>
          </a:p>
          <a:p>
            <a:endParaRPr lang="nb-NO" sz="1400" dirty="0"/>
          </a:p>
        </p:txBody>
      </p:sp>
    </p:spTree>
    <p:extLst>
      <p:ext uri="{BB962C8B-B14F-4D97-AF65-F5344CB8AC3E}">
        <p14:creationId xmlns:p14="http://schemas.microsoft.com/office/powerpoint/2010/main" xmlns="" val="306617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Etisk arbeid i kommunen</a:t>
            </a:r>
            <a:endParaRPr lang="nb-NO" dirty="0"/>
          </a:p>
        </p:txBody>
      </p:sp>
      <p:sp>
        <p:nvSpPr>
          <p:cNvPr id="3" name="Plassholder for innhold 2"/>
          <p:cNvSpPr>
            <a:spLocks noGrp="1"/>
          </p:cNvSpPr>
          <p:nvPr>
            <p:ph idx="1"/>
          </p:nvPr>
        </p:nvSpPr>
        <p:spPr/>
        <p:txBody>
          <a:bodyPr>
            <a:normAutofit/>
          </a:bodyPr>
          <a:lstStyle/>
          <a:p>
            <a:r>
              <a:rPr lang="nb-NO" sz="2000" dirty="0"/>
              <a:t>Etisk arbeid i kommunen handler om bygging av tillit og er grunnleggende i forvaltningen av fellesskapets verdier. </a:t>
            </a:r>
          </a:p>
          <a:p>
            <a:pPr marL="0" indent="0">
              <a:buNone/>
            </a:pPr>
            <a:endParaRPr lang="nb-NO" sz="2000" dirty="0"/>
          </a:p>
          <a:p>
            <a:r>
              <a:rPr lang="nb-NO" sz="2000" dirty="0"/>
              <a:t>Tillit øker kommunens handlingsrom, både som tjenestetilbyder, myndighetsutøver, samfunnsutvikler og demokratisk arena. </a:t>
            </a:r>
          </a:p>
          <a:p>
            <a:pPr marL="0" indent="0">
              <a:buNone/>
            </a:pPr>
            <a:endParaRPr lang="nb-NO" sz="2000" dirty="0"/>
          </a:p>
          <a:p>
            <a:r>
              <a:rPr lang="nb-NO" sz="2000" dirty="0"/>
              <a:t>Tillit gir grunnlag for medarbeiderfellesskap, samarbeid innad i kommuneorganisasjonen og for et nødvendig samspill mellom kommune, næringsliv, frivillighet og innbyggerne. Motsatt kan påstander om kameraderi, inhabilitet eller avsløringer om korrupsjon svekke kommunens legitimitet og styringsevne.</a:t>
            </a:r>
          </a:p>
          <a:p>
            <a:pPr marL="0" indent="0">
              <a:buNone/>
            </a:pPr>
            <a:endParaRPr lang="nb-NO" dirty="0"/>
          </a:p>
          <a:p>
            <a:pPr marL="0" indent="0" algn="r">
              <a:buNone/>
            </a:pPr>
            <a:r>
              <a:rPr lang="nb-NO" sz="1400" dirty="0"/>
              <a:t>https://www.regjeringen.no/no/tema/kommuner-og-regioner/kommunereform/Verktoy/lokaldemokrati/del-a/etikk/id2424157/</a:t>
            </a:r>
          </a:p>
          <a:p>
            <a:pPr marL="0" indent="0">
              <a:buNone/>
            </a:pPr>
            <a:endParaRPr lang="nb-NO" dirty="0"/>
          </a:p>
        </p:txBody>
      </p:sp>
    </p:spTree>
    <p:extLst>
      <p:ext uri="{BB962C8B-B14F-4D97-AF65-F5344CB8AC3E}">
        <p14:creationId xmlns:p14="http://schemas.microsoft.com/office/powerpoint/2010/main" xmlns="" val="2824100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Kommunen som forvalter av fellesskapets ressurser</a:t>
            </a:r>
            <a:endParaRPr lang="nb-NO" dirty="0"/>
          </a:p>
        </p:txBody>
      </p:sp>
      <p:sp>
        <p:nvSpPr>
          <p:cNvPr id="3" name="Plassholder for innhold 2"/>
          <p:cNvSpPr>
            <a:spLocks noGrp="1"/>
          </p:cNvSpPr>
          <p:nvPr>
            <p:ph idx="1"/>
          </p:nvPr>
        </p:nvSpPr>
        <p:spPr/>
        <p:txBody>
          <a:bodyPr/>
          <a:lstStyle/>
          <a:p>
            <a:r>
              <a:rPr lang="nb-NO" dirty="0"/>
              <a:t>Kommunen skal forvalte fellesskapets ressurser på en god måte, fastsette innbyggernes rettigheter og plikter og tildele tjenester. Dette har stor betydning for den enkeltes rettssikkerhet og velferd. </a:t>
            </a:r>
            <a:endParaRPr lang="nb-NO" dirty="0" smtClean="0"/>
          </a:p>
          <a:p>
            <a:r>
              <a:rPr lang="nb-NO" dirty="0" smtClean="0"/>
              <a:t>Lover</a:t>
            </a:r>
            <a:r>
              <a:rPr lang="nb-NO" dirty="0"/>
              <a:t>, regler og interne rutiner regulerer hvordan kommunen forvalter sitt samfunnsansvar</a:t>
            </a:r>
            <a:r>
              <a:rPr lang="nb-NO" dirty="0" smtClean="0"/>
              <a:t>.</a:t>
            </a:r>
          </a:p>
          <a:p>
            <a:r>
              <a:rPr lang="nb-NO" dirty="0" smtClean="0"/>
              <a:t>Gjennom </a:t>
            </a:r>
            <a:r>
              <a:rPr lang="nb-NO" dirty="0"/>
              <a:t>å kjenne til og følge reglene kan folkevalgte og ansatte sikre at beslutninger blir så riktige, rettferdige og gjennomtenkte som mulig, og bidra til den allmenne tilliten til kommunen. </a:t>
            </a:r>
            <a:endParaRPr lang="nb-NO" dirty="0" smtClean="0"/>
          </a:p>
          <a:p>
            <a:r>
              <a:rPr lang="nb-NO" dirty="0"/>
              <a:t>I</a:t>
            </a:r>
            <a:r>
              <a:rPr lang="nb-NO" dirty="0" smtClean="0"/>
              <a:t>nnbyggerne </a:t>
            </a:r>
            <a:r>
              <a:rPr lang="nb-NO" dirty="0"/>
              <a:t>skal kunne være trygge på at kommunen løser sine oppgaver på en måte som ivaretar sentrale forvaltningsverdier som likebehandling, personvern, habilitet, klageadgang, offentlig innsyn og åpenhet i den politiske og administrative virksomheten.</a:t>
            </a:r>
          </a:p>
          <a:p>
            <a:pPr marL="0" indent="0">
              <a:buNone/>
            </a:pPr>
            <a:endParaRPr lang="nb-NO" dirty="0" smtClean="0"/>
          </a:p>
          <a:p>
            <a:pPr marL="0" indent="0" algn="r">
              <a:buNone/>
            </a:pPr>
            <a:r>
              <a:rPr lang="nb-NO" sz="1400" dirty="0"/>
              <a:t>https://www.regjeringen.no/no/tema/kommuner-og-regioner/kommunereform/Verktoy/lokaldemokrati/del-a/etikk/id2424157/</a:t>
            </a:r>
          </a:p>
          <a:p>
            <a:pPr marL="0" indent="0">
              <a:buNone/>
            </a:pPr>
            <a:endParaRPr lang="nb-NO" dirty="0"/>
          </a:p>
        </p:txBody>
      </p:sp>
    </p:spTree>
    <p:extLst>
      <p:ext uri="{BB962C8B-B14F-4D97-AF65-F5344CB8AC3E}">
        <p14:creationId xmlns:p14="http://schemas.microsoft.com/office/powerpoint/2010/main" xmlns="" val="990861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Etiske dilemmaer</a:t>
            </a:r>
            <a:endParaRPr lang="nb-NO" dirty="0"/>
          </a:p>
        </p:txBody>
      </p:sp>
      <p:sp>
        <p:nvSpPr>
          <p:cNvPr id="3" name="Plassholder for innhold 2"/>
          <p:cNvSpPr>
            <a:spLocks noGrp="1"/>
          </p:cNvSpPr>
          <p:nvPr>
            <p:ph idx="1"/>
          </p:nvPr>
        </p:nvSpPr>
        <p:spPr>
          <a:xfrm>
            <a:off x="879566" y="2081348"/>
            <a:ext cx="9823268" cy="4227971"/>
          </a:xfrm>
        </p:spPr>
        <p:txBody>
          <a:bodyPr>
            <a:noAutofit/>
          </a:bodyPr>
          <a:lstStyle/>
          <a:p>
            <a:pPr marL="0" indent="0">
              <a:buNone/>
            </a:pPr>
            <a:r>
              <a:rPr lang="nb-NO" dirty="0"/>
              <a:t>Et dilemma er en situasjon der du er usikker på hva som er rett eller </a:t>
            </a:r>
            <a:r>
              <a:rPr lang="nb-NO" dirty="0" smtClean="0"/>
              <a:t>galt, hvordan </a:t>
            </a:r>
            <a:r>
              <a:rPr lang="nb-NO" dirty="0"/>
              <a:t>du bør oppføre deg eller hvilken gjerning som er god.</a:t>
            </a:r>
          </a:p>
          <a:p>
            <a:pPr marL="0" indent="0" algn="ctr">
              <a:buNone/>
            </a:pPr>
            <a:endParaRPr lang="nb-NO" dirty="0"/>
          </a:p>
          <a:p>
            <a:r>
              <a:rPr lang="nb-NO" dirty="0"/>
              <a:t>Du blir bedt om å være referanse for en kollega. Du vet at kollegaen din har både sterke og svake sider. Hva skal du si? Skal du la være å nevne de svake sidene? Hva vil du si er mest redelig?</a:t>
            </a:r>
          </a:p>
          <a:p>
            <a:pPr marL="0" indent="0">
              <a:buNone/>
            </a:pPr>
            <a:endParaRPr lang="nb-NO" dirty="0"/>
          </a:p>
          <a:p>
            <a:r>
              <a:rPr lang="nb-NO" dirty="0"/>
              <a:t>Du må ta et valg der hjertet ditt sier en ting og fornuften sier noe annet. Hva velger du? Hva vil være mest rettferdig? Kan du argumentere saklig overfor dem som eventuelt føler seg urettferdig behandlet?</a:t>
            </a:r>
          </a:p>
        </p:txBody>
      </p:sp>
    </p:spTree>
    <p:extLst>
      <p:ext uri="{BB962C8B-B14F-4D97-AF65-F5344CB8AC3E}">
        <p14:creationId xmlns:p14="http://schemas.microsoft.com/office/powerpoint/2010/main" xmlns="" val="302984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arbeide med etikk</a:t>
            </a:r>
            <a:endParaRPr lang="nb-NO" dirty="0"/>
          </a:p>
        </p:txBody>
      </p:sp>
      <p:sp>
        <p:nvSpPr>
          <p:cNvPr id="3" name="Plassholder for innhold 2"/>
          <p:cNvSpPr>
            <a:spLocks noGrp="1"/>
          </p:cNvSpPr>
          <p:nvPr>
            <p:ph idx="1"/>
          </p:nvPr>
        </p:nvSpPr>
        <p:spPr/>
        <p:txBody>
          <a:bodyPr>
            <a:normAutofit fontScale="92500"/>
          </a:bodyPr>
          <a:lstStyle/>
          <a:p>
            <a:pPr marL="0" indent="0">
              <a:buNone/>
            </a:pPr>
            <a:endParaRPr lang="nb-NO" dirty="0" smtClean="0"/>
          </a:p>
          <a:p>
            <a:pPr marL="0" indent="0">
              <a:buNone/>
            </a:pPr>
            <a:r>
              <a:rPr lang="nb-NO" sz="2400" dirty="0"/>
              <a:t>Høy etisk standard kan ikke vedtas i et kommunestyre.</a:t>
            </a:r>
          </a:p>
          <a:p>
            <a:pPr marL="0" indent="0">
              <a:buNone/>
            </a:pPr>
            <a:endParaRPr lang="nb-NO" sz="2400" dirty="0"/>
          </a:p>
          <a:p>
            <a:pPr marL="0" indent="0">
              <a:buNone/>
            </a:pPr>
            <a:r>
              <a:rPr lang="nb-NO" sz="2400" dirty="0"/>
              <a:t>Etikk og etiske prinsipper bør derimot drøftes jevnlig, og etableres som system og praksis i all virksomhet i kommunen. </a:t>
            </a:r>
          </a:p>
          <a:p>
            <a:pPr marL="0" indent="0">
              <a:buNone/>
            </a:pPr>
            <a:endParaRPr lang="nb-NO" sz="2400" dirty="0"/>
          </a:p>
          <a:p>
            <a:pPr marL="0" indent="0">
              <a:buNone/>
            </a:pPr>
            <a:r>
              <a:rPr lang="nb-NO" sz="2400" dirty="0"/>
              <a:t>Hver kommune bør selv utforme sin etiske standard utover det lovpålagte, utfra hvordan man ønsker å framstå for å sikre tillit. </a:t>
            </a:r>
          </a:p>
          <a:p>
            <a:pPr marL="0" indent="0">
              <a:buNone/>
            </a:pPr>
            <a:endParaRPr lang="nb-NO" dirty="0" smtClean="0"/>
          </a:p>
          <a:p>
            <a:pPr marL="0" indent="0">
              <a:buNone/>
            </a:pPr>
            <a:endParaRPr lang="nb-NO" dirty="0"/>
          </a:p>
          <a:p>
            <a:pPr marL="0" indent="0">
              <a:buNone/>
            </a:pPr>
            <a:endParaRPr lang="nb-NO" dirty="0"/>
          </a:p>
          <a:p>
            <a:pPr marL="0" indent="0" algn="r">
              <a:buNone/>
            </a:pPr>
            <a:r>
              <a:rPr lang="nb-NO" sz="1400" dirty="0"/>
              <a:t>https://www.regjeringen.no/no/tema/kommuner-og-regioner/kommunereform/Verktoy/lokaldemokrati/del-a/etikk/id2424157/</a:t>
            </a:r>
          </a:p>
          <a:p>
            <a:pPr marL="0" indent="0">
              <a:buNone/>
            </a:pPr>
            <a:endParaRPr lang="nb-NO" dirty="0"/>
          </a:p>
        </p:txBody>
      </p:sp>
    </p:spTree>
    <p:extLst>
      <p:ext uri="{BB962C8B-B14F-4D97-AF65-F5344CB8AC3E}">
        <p14:creationId xmlns:p14="http://schemas.microsoft.com/office/powerpoint/2010/main" xmlns="" val="25434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Innhold i våre etiske retningslinjer</a:t>
            </a:r>
            <a:endParaRPr lang="nb-NO" dirty="0"/>
          </a:p>
        </p:txBody>
      </p:sp>
      <p:sp>
        <p:nvSpPr>
          <p:cNvPr id="3" name="Plassholder for innhold 2"/>
          <p:cNvSpPr>
            <a:spLocks noGrp="1"/>
          </p:cNvSpPr>
          <p:nvPr>
            <p:ph idx="1"/>
          </p:nvPr>
        </p:nvSpPr>
        <p:spPr>
          <a:xfrm>
            <a:off x="2711624" y="1700809"/>
            <a:ext cx="7499176" cy="4525963"/>
          </a:xfrm>
        </p:spPr>
        <p:txBody>
          <a:bodyPr>
            <a:normAutofit/>
          </a:bodyPr>
          <a:lstStyle/>
          <a:p>
            <a:endParaRPr lang="nb-NO" sz="2400" dirty="0"/>
          </a:p>
          <a:p>
            <a:r>
              <a:rPr lang="nb-NO" sz="2400" dirty="0"/>
              <a:t>Menneskeverd og grunnleggende holdninger</a:t>
            </a:r>
          </a:p>
          <a:p>
            <a:r>
              <a:rPr lang="nb-NO" sz="2400" dirty="0"/>
              <a:t>Innbyggerne i fokus</a:t>
            </a:r>
          </a:p>
          <a:p>
            <a:r>
              <a:rPr lang="nb-NO" sz="2400" dirty="0"/>
              <a:t>Åpenhet og taushetsplikt</a:t>
            </a:r>
          </a:p>
          <a:p>
            <a:r>
              <a:rPr lang="nb-NO" sz="2400" dirty="0"/>
              <a:t>Ytringsfrihet</a:t>
            </a:r>
          </a:p>
          <a:p>
            <a:r>
              <a:rPr lang="nb-NO" sz="2400" dirty="0"/>
              <a:t>Uttalelser på vegne av kommunen</a:t>
            </a:r>
          </a:p>
          <a:p>
            <a:r>
              <a:rPr lang="nb-NO" sz="2400" dirty="0"/>
              <a:t>Varsling</a:t>
            </a:r>
          </a:p>
          <a:p>
            <a:r>
              <a:rPr lang="nb-NO" sz="2400" dirty="0"/>
              <a:t>Integritet og omdømme</a:t>
            </a:r>
          </a:p>
        </p:txBody>
      </p:sp>
    </p:spTree>
    <p:extLst>
      <p:ext uri="{BB962C8B-B14F-4D97-AF65-F5344CB8AC3E}">
        <p14:creationId xmlns:p14="http://schemas.microsoft.com/office/powerpoint/2010/main" xmlns="" val="409091562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Rockwell"/>
        <a:ea typeface=""/>
        <a:cs typeface=""/>
      </a:majorFont>
      <a:minorFont>
        <a:latin typeface="Rockw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altLang="nb-NO"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altLang="nb-NO"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95</TotalTime>
  <Words>736</Words>
  <Application>Microsoft Office PowerPoint</Application>
  <PresentationFormat>Egendefinert</PresentationFormat>
  <Paragraphs>82</Paragraphs>
  <Slides>12</Slides>
  <Notes>0</Notes>
  <HiddenSlides>0</HiddenSlides>
  <MMClips>0</MMClips>
  <ScaleCrop>false</ScaleCrop>
  <HeadingPairs>
    <vt:vector size="4" baseType="variant">
      <vt:variant>
        <vt:lpstr>Tema</vt:lpstr>
      </vt:variant>
      <vt:variant>
        <vt:i4>1</vt:i4>
      </vt:variant>
      <vt:variant>
        <vt:lpstr>Lysbildetitler</vt:lpstr>
      </vt:variant>
      <vt:variant>
        <vt:i4>12</vt:i4>
      </vt:variant>
    </vt:vector>
  </HeadingPairs>
  <TitlesOfParts>
    <vt:vector size="13" baseType="lpstr">
      <vt:lpstr>Blank Presentation</vt:lpstr>
      <vt:lpstr>Etikk og etikkarbeid  Sør-Odal Kommune  </vt:lpstr>
      <vt:lpstr>Hva er etikk?</vt:lpstr>
      <vt:lpstr>Arbeid med nye etiske retningslinjer i Sør-Odal Kommune</vt:lpstr>
      <vt:lpstr>Hva sier regjeringen?</vt:lpstr>
      <vt:lpstr>Etisk arbeid i kommunen</vt:lpstr>
      <vt:lpstr>Kommunen som forvalter av fellesskapets ressurser</vt:lpstr>
      <vt:lpstr>Etiske dilemmaer</vt:lpstr>
      <vt:lpstr>Hvordan arbeide med etikk</vt:lpstr>
      <vt:lpstr>Innhold i våre etiske retningslinjer</vt:lpstr>
      <vt:lpstr>Innhold i våre etiske retningslinjer</vt:lpstr>
      <vt:lpstr>Innhold i våre etiske retningslinjer</vt:lpstr>
      <vt:lpstr>Etisk refleksjon</vt:lpstr>
    </vt:vector>
  </TitlesOfParts>
  <Company>Hedmark IKT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Etikk og etikkarbeid  Sør-Odal Kommune</dc:title>
  <dc:creator>Ambjørg Flaata</dc:creator>
  <cp:lastModifiedBy>Eier</cp:lastModifiedBy>
  <cp:revision>5</cp:revision>
  <dcterms:created xsi:type="dcterms:W3CDTF">2018-09-09T16:33:22Z</dcterms:created>
  <dcterms:modified xsi:type="dcterms:W3CDTF">2018-09-26T10:16:24Z</dcterms:modified>
</cp:coreProperties>
</file>